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2.xml" ContentType="application/vnd.openxmlformats-officedocument.presentationml.notesSlide+xml"/>
  <Override PartName="/ppt/tags/tag6.xml" ContentType="application/vnd.openxmlformats-officedocument.presentationml.tags+xml"/>
  <Override PartName="/ppt/notesSlides/notesSlide3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notesSlides/notesSlide4.xml" ContentType="application/vnd.openxmlformats-officedocument.presentationml.notesSlide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notesSlides/notesSlide5.xml" ContentType="application/vnd.openxmlformats-officedocument.presentationml.notesSlide+xml"/>
  <Override PartName="/ppt/tags/tag37.xml" ContentType="application/vnd.openxmlformats-officedocument.presentationml.tags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2" r:id="rId1"/>
    <p:sldMasterId id="2147483721" r:id="rId2"/>
  </p:sldMasterIdLst>
  <p:notesMasterIdLst>
    <p:notesMasterId r:id="rId60"/>
  </p:notesMasterIdLst>
  <p:handoutMasterIdLst>
    <p:handoutMasterId r:id="rId61"/>
  </p:handoutMasterIdLst>
  <p:sldIdLst>
    <p:sldId id="367" r:id="rId3"/>
    <p:sldId id="259" r:id="rId4"/>
    <p:sldId id="288" r:id="rId5"/>
    <p:sldId id="269" r:id="rId6"/>
    <p:sldId id="270" r:id="rId7"/>
    <p:sldId id="368" r:id="rId8"/>
    <p:sldId id="272" r:id="rId9"/>
    <p:sldId id="271" r:id="rId10"/>
    <p:sldId id="273" r:id="rId11"/>
    <p:sldId id="274" r:id="rId12"/>
    <p:sldId id="372" r:id="rId13"/>
    <p:sldId id="275" r:id="rId14"/>
    <p:sldId id="377" r:id="rId15"/>
    <p:sldId id="277" r:id="rId16"/>
    <p:sldId id="276" r:id="rId17"/>
    <p:sldId id="279" r:id="rId18"/>
    <p:sldId id="278" r:id="rId19"/>
    <p:sldId id="280" r:id="rId20"/>
    <p:sldId id="281" r:id="rId21"/>
    <p:sldId id="282" r:id="rId22"/>
    <p:sldId id="284" r:id="rId23"/>
    <p:sldId id="373" r:id="rId24"/>
    <p:sldId id="285" r:id="rId25"/>
    <p:sldId id="378" r:id="rId26"/>
    <p:sldId id="286" r:id="rId27"/>
    <p:sldId id="369" r:id="rId28"/>
    <p:sldId id="370" r:id="rId29"/>
    <p:sldId id="374" r:id="rId30"/>
    <p:sldId id="379" r:id="rId31"/>
    <p:sldId id="289" r:id="rId32"/>
    <p:sldId id="290" r:id="rId33"/>
    <p:sldId id="291" r:id="rId34"/>
    <p:sldId id="292" r:id="rId35"/>
    <p:sldId id="293" r:id="rId36"/>
    <p:sldId id="294" r:id="rId37"/>
    <p:sldId id="295" r:id="rId38"/>
    <p:sldId id="296" r:id="rId39"/>
    <p:sldId id="297" r:id="rId40"/>
    <p:sldId id="298" r:id="rId41"/>
    <p:sldId id="299" r:id="rId42"/>
    <p:sldId id="375" r:id="rId43"/>
    <p:sldId id="300" r:id="rId44"/>
    <p:sldId id="382" r:id="rId45"/>
    <p:sldId id="301" r:id="rId46"/>
    <p:sldId id="302" r:id="rId47"/>
    <p:sldId id="303" r:id="rId48"/>
    <p:sldId id="304" r:id="rId49"/>
    <p:sldId id="383" r:id="rId50"/>
    <p:sldId id="306" r:id="rId51"/>
    <p:sldId id="307" r:id="rId52"/>
    <p:sldId id="308" r:id="rId53"/>
    <p:sldId id="376" r:id="rId54"/>
    <p:sldId id="371" r:id="rId55"/>
    <p:sldId id="380" r:id="rId56"/>
    <p:sldId id="283" r:id="rId57"/>
    <p:sldId id="381" r:id="rId58"/>
    <p:sldId id="267" r:id="rId5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CCCC"/>
    <a:srgbClr val="000000"/>
    <a:srgbClr val="B5BF00"/>
    <a:srgbClr val="485E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60" autoAdjust="0"/>
  </p:normalViewPr>
  <p:slideViewPr>
    <p:cSldViewPr showGuides="1">
      <p:cViewPr varScale="1">
        <p:scale>
          <a:sx n="62" d="100"/>
          <a:sy n="62" d="100"/>
        </p:scale>
        <p:origin x="1400" y="2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microsoft.com/office/2016/11/relationships/changesInfo" Target="changesInfos/changesInfo1.xml"/><Relationship Id="rId5" Type="http://schemas.openxmlformats.org/officeDocument/2006/relationships/slide" Target="slides/slide3.xml"/><Relationship Id="rId61" Type="http://schemas.openxmlformats.org/officeDocument/2006/relationships/handoutMaster" Target="handoutMasters/handoutMaster1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notesMaster" Target="notesMasters/notesMaster1.xml"/><Relationship Id="rId65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d Towhedur RAHMAN" userId="e9e5d95e-42c9-414e-affb-cb18821ba35c" providerId="ADAL" clId="{379345D5-473A-4752-BED8-106C1193DFD2}"/>
    <pc:docChg chg="modSld">
      <pc:chgData name="Md Towhedur RAHMAN" userId="e9e5d95e-42c9-414e-affb-cb18821ba35c" providerId="ADAL" clId="{379345D5-473A-4752-BED8-106C1193DFD2}" dt="2022-02-09T10:34:44.104" v="0" actId="1076"/>
      <pc:docMkLst>
        <pc:docMk/>
      </pc:docMkLst>
      <pc:sldChg chg="modSp mod">
        <pc:chgData name="Md Towhedur RAHMAN" userId="e9e5d95e-42c9-414e-affb-cb18821ba35c" providerId="ADAL" clId="{379345D5-473A-4752-BED8-106C1193DFD2}" dt="2022-02-09T10:34:44.104" v="0" actId="1076"/>
        <pc:sldMkLst>
          <pc:docMk/>
          <pc:sldMk cId="0" sldId="273"/>
        </pc:sldMkLst>
        <pc:picChg chg="mod">
          <ac:chgData name="Md Towhedur RAHMAN" userId="e9e5d95e-42c9-414e-affb-cb18821ba35c" providerId="ADAL" clId="{379345D5-473A-4752-BED8-106C1193DFD2}" dt="2022-02-09T10:34:44.104" v="0" actId="1076"/>
          <ac:picMkLst>
            <pc:docMk/>
            <pc:sldMk cId="0" sldId="273"/>
            <ac:picMk id="18436" creationId="{00000000-0000-0000-0000-000000000000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4172D57-E46C-4B03-99E5-58AE2A8CC75A}" type="doc">
      <dgm:prSet loTypeId="urn:microsoft.com/office/officeart/2005/8/layout/hierarchy2" loCatId="hierarchy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GB"/>
        </a:p>
      </dgm:t>
    </dgm:pt>
    <dgm:pt modelId="{E4A258BB-2CDF-4E9F-9F1D-A283A03D1BC6}">
      <dgm:prSet phldrT="[Text]"/>
      <dgm:spPr>
        <a:solidFill>
          <a:schemeClr val="accent1">
            <a:lumMod val="40000"/>
            <a:lumOff val="60000"/>
          </a:schemeClr>
        </a:solidFill>
        <a:ln>
          <a:solidFill>
            <a:schemeClr val="tx1"/>
          </a:solidFill>
        </a:ln>
      </dgm:spPr>
      <dgm:t>
        <a:bodyPr/>
        <a:lstStyle/>
        <a:p>
          <a:r>
            <a:rPr lang="en-GB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rPr>
            <a:t>CSS File</a:t>
          </a:r>
        </a:p>
      </dgm:t>
    </dgm:pt>
    <dgm:pt modelId="{060A339B-0576-442B-AFBA-B220B71AD863}" type="parTrans" cxnId="{C62FF76C-68F5-4D3D-AC57-5A27484FBAA9}">
      <dgm:prSet/>
      <dgm:spPr/>
      <dgm:t>
        <a:bodyPr/>
        <a:lstStyle/>
        <a:p>
          <a:endParaRPr lang="en-GB"/>
        </a:p>
      </dgm:t>
    </dgm:pt>
    <dgm:pt modelId="{72568C2C-28F9-492D-9AD4-6AC1EC3AEFB6}" type="sibTrans" cxnId="{C62FF76C-68F5-4D3D-AC57-5A27484FBAA9}">
      <dgm:prSet/>
      <dgm:spPr/>
      <dgm:t>
        <a:bodyPr/>
        <a:lstStyle/>
        <a:p>
          <a:endParaRPr lang="en-GB"/>
        </a:p>
      </dgm:t>
    </dgm:pt>
    <dgm:pt modelId="{1EB2860A-063A-4FC6-B5C8-9162B9676ACD}">
      <dgm:prSet phldrT="[Text]"/>
      <dgm:spPr/>
      <dgm:t>
        <a:bodyPr/>
        <a:lstStyle/>
        <a:p>
          <a:r>
            <a:rPr lang="en-GB" dirty="0"/>
            <a:t>HomePage.html</a:t>
          </a:r>
        </a:p>
      </dgm:t>
    </dgm:pt>
    <dgm:pt modelId="{E519BFCB-BC61-49AC-A613-FB6975610752}" type="parTrans" cxnId="{21876772-1251-4620-B223-0E0B634DA34B}">
      <dgm:prSet/>
      <dgm:spPr/>
      <dgm:t>
        <a:bodyPr/>
        <a:lstStyle/>
        <a:p>
          <a:endParaRPr lang="en-GB"/>
        </a:p>
      </dgm:t>
    </dgm:pt>
    <dgm:pt modelId="{D02A800C-9DFA-44DB-B3DA-BC637638861E}" type="sibTrans" cxnId="{21876772-1251-4620-B223-0E0B634DA34B}">
      <dgm:prSet/>
      <dgm:spPr/>
      <dgm:t>
        <a:bodyPr/>
        <a:lstStyle/>
        <a:p>
          <a:endParaRPr lang="en-GB"/>
        </a:p>
      </dgm:t>
    </dgm:pt>
    <dgm:pt modelId="{E5825B95-23FA-4465-B344-8CA366B7EB0C}">
      <dgm:prSet phldrT="[Text]"/>
      <dgm:spPr/>
      <dgm:t>
        <a:bodyPr/>
        <a:lstStyle/>
        <a:p>
          <a:r>
            <a:rPr lang="en-GB" dirty="0"/>
            <a:t>Products.html</a:t>
          </a:r>
        </a:p>
      </dgm:t>
    </dgm:pt>
    <dgm:pt modelId="{35BB43E4-2076-4301-B385-ADC148BD4D35}" type="parTrans" cxnId="{5422A1CC-117E-4CB7-AF64-C40A560DC313}">
      <dgm:prSet/>
      <dgm:spPr/>
      <dgm:t>
        <a:bodyPr/>
        <a:lstStyle/>
        <a:p>
          <a:endParaRPr lang="en-GB"/>
        </a:p>
      </dgm:t>
    </dgm:pt>
    <dgm:pt modelId="{26B288E0-84B2-4951-BC7D-50D5E11DE559}" type="sibTrans" cxnId="{5422A1CC-117E-4CB7-AF64-C40A560DC313}">
      <dgm:prSet/>
      <dgm:spPr/>
      <dgm:t>
        <a:bodyPr/>
        <a:lstStyle/>
        <a:p>
          <a:endParaRPr lang="en-GB"/>
        </a:p>
      </dgm:t>
    </dgm:pt>
    <dgm:pt modelId="{CAD945B5-D17F-47E9-A5A4-2E690339531A}">
      <dgm:prSet phldrT="[Text]"/>
      <dgm:spPr/>
      <dgm:t>
        <a:bodyPr/>
        <a:lstStyle/>
        <a:p>
          <a:r>
            <a:rPr lang="en-GB" dirty="0"/>
            <a:t>Services.html</a:t>
          </a:r>
        </a:p>
      </dgm:t>
    </dgm:pt>
    <dgm:pt modelId="{C5A69DFF-A4B8-4DB6-A4F2-5EFCED5A04A1}" type="parTrans" cxnId="{A6B1E502-002C-4D2F-98C5-EA7CDC873A12}">
      <dgm:prSet/>
      <dgm:spPr/>
      <dgm:t>
        <a:bodyPr/>
        <a:lstStyle/>
        <a:p>
          <a:endParaRPr lang="en-GB"/>
        </a:p>
      </dgm:t>
    </dgm:pt>
    <dgm:pt modelId="{03A6CEF6-3E87-4CA4-A845-427418BEDAF0}" type="sibTrans" cxnId="{A6B1E502-002C-4D2F-98C5-EA7CDC873A12}">
      <dgm:prSet/>
      <dgm:spPr/>
      <dgm:t>
        <a:bodyPr/>
        <a:lstStyle/>
        <a:p>
          <a:endParaRPr lang="en-GB"/>
        </a:p>
      </dgm:t>
    </dgm:pt>
    <dgm:pt modelId="{3E4759EB-D188-4A39-A2BE-855DA0A83310}">
      <dgm:prSet phldrT="[Text]"/>
      <dgm:spPr/>
      <dgm:t>
        <a:bodyPr/>
        <a:lstStyle/>
        <a:p>
          <a:r>
            <a:rPr lang="en-GB" dirty="0"/>
            <a:t>AboutUs.html</a:t>
          </a:r>
        </a:p>
      </dgm:t>
    </dgm:pt>
    <dgm:pt modelId="{3225C13D-4CA9-4958-B373-116406FB99A1}" type="parTrans" cxnId="{B716B0DE-EF32-481E-ADE9-8D91B342C944}">
      <dgm:prSet/>
      <dgm:spPr/>
      <dgm:t>
        <a:bodyPr/>
        <a:lstStyle/>
        <a:p>
          <a:endParaRPr lang="en-GB"/>
        </a:p>
      </dgm:t>
    </dgm:pt>
    <dgm:pt modelId="{F34B27EF-A515-4B42-8D25-46EAC74079AE}" type="sibTrans" cxnId="{B716B0DE-EF32-481E-ADE9-8D91B342C944}">
      <dgm:prSet/>
      <dgm:spPr/>
      <dgm:t>
        <a:bodyPr/>
        <a:lstStyle/>
        <a:p>
          <a:endParaRPr lang="en-GB"/>
        </a:p>
      </dgm:t>
    </dgm:pt>
    <dgm:pt modelId="{0FDE4261-8F15-444C-B22D-3835DEE9321A}">
      <dgm:prSet phldrT="[Text]"/>
      <dgm:spPr/>
      <dgm:t>
        <a:bodyPr/>
        <a:lstStyle/>
        <a:p>
          <a:r>
            <a:rPr lang="en-GB" dirty="0"/>
            <a:t>Contactus.html</a:t>
          </a:r>
        </a:p>
      </dgm:t>
    </dgm:pt>
    <dgm:pt modelId="{C988F208-EC2C-455C-BABB-0CBCD24D6752}" type="parTrans" cxnId="{33148080-AC28-430F-8051-27D7E4129602}">
      <dgm:prSet/>
      <dgm:spPr/>
      <dgm:t>
        <a:bodyPr/>
        <a:lstStyle/>
        <a:p>
          <a:endParaRPr lang="en-GB"/>
        </a:p>
      </dgm:t>
    </dgm:pt>
    <dgm:pt modelId="{FFB36C6B-5019-4C93-8E2C-4FE3CB6F1EEE}" type="sibTrans" cxnId="{33148080-AC28-430F-8051-27D7E4129602}">
      <dgm:prSet/>
      <dgm:spPr/>
      <dgm:t>
        <a:bodyPr/>
        <a:lstStyle/>
        <a:p>
          <a:endParaRPr lang="en-GB"/>
        </a:p>
      </dgm:t>
    </dgm:pt>
    <dgm:pt modelId="{8FBBEA50-9519-496C-B074-F4AB61987879}" type="pres">
      <dgm:prSet presAssocID="{A4172D57-E46C-4B03-99E5-58AE2A8CC75A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49ED922C-1D96-4AD2-9A45-B632A1C35E1B}" type="pres">
      <dgm:prSet presAssocID="{E4A258BB-2CDF-4E9F-9F1D-A283A03D1BC6}" presName="root1" presStyleCnt="0"/>
      <dgm:spPr/>
    </dgm:pt>
    <dgm:pt modelId="{BB76BF3D-5EB8-4AF6-8FFB-C9A980D6FAD4}" type="pres">
      <dgm:prSet presAssocID="{E4A258BB-2CDF-4E9F-9F1D-A283A03D1BC6}" presName="LevelOneTextNode" presStyleLbl="node0" presStyleIdx="0" presStyleCnt="1">
        <dgm:presLayoutVars>
          <dgm:chPref val="3"/>
        </dgm:presLayoutVars>
      </dgm:prSet>
      <dgm:spPr/>
    </dgm:pt>
    <dgm:pt modelId="{77050C7C-8317-44F6-AE34-00F14B1DCB1F}" type="pres">
      <dgm:prSet presAssocID="{E4A258BB-2CDF-4E9F-9F1D-A283A03D1BC6}" presName="level2hierChild" presStyleCnt="0"/>
      <dgm:spPr/>
    </dgm:pt>
    <dgm:pt modelId="{CE15D4DB-8668-4E0E-BF84-F5A4A128D491}" type="pres">
      <dgm:prSet presAssocID="{E519BFCB-BC61-49AC-A613-FB6975610752}" presName="conn2-1" presStyleLbl="parChTrans1D2" presStyleIdx="0" presStyleCnt="5"/>
      <dgm:spPr/>
    </dgm:pt>
    <dgm:pt modelId="{EC589F2D-146D-41D1-9A84-90B6D12F7AE9}" type="pres">
      <dgm:prSet presAssocID="{E519BFCB-BC61-49AC-A613-FB6975610752}" presName="connTx" presStyleLbl="parChTrans1D2" presStyleIdx="0" presStyleCnt="5"/>
      <dgm:spPr/>
    </dgm:pt>
    <dgm:pt modelId="{C63D0E68-F372-4A57-96EA-D7F3D1FF4B04}" type="pres">
      <dgm:prSet presAssocID="{1EB2860A-063A-4FC6-B5C8-9162B9676ACD}" presName="root2" presStyleCnt="0"/>
      <dgm:spPr/>
    </dgm:pt>
    <dgm:pt modelId="{4C05902D-A5E0-47FE-915B-F2D2A37815A4}" type="pres">
      <dgm:prSet presAssocID="{1EB2860A-063A-4FC6-B5C8-9162B9676ACD}" presName="LevelTwoTextNode" presStyleLbl="node2" presStyleIdx="0" presStyleCnt="5" custLinFactX="-100000" custLinFactNeighborX="-156885" custLinFactNeighborY="2234">
        <dgm:presLayoutVars>
          <dgm:chPref val="3"/>
        </dgm:presLayoutVars>
      </dgm:prSet>
      <dgm:spPr/>
    </dgm:pt>
    <dgm:pt modelId="{B7553992-2510-4848-9CB2-7CED9285265B}" type="pres">
      <dgm:prSet presAssocID="{1EB2860A-063A-4FC6-B5C8-9162B9676ACD}" presName="level3hierChild" presStyleCnt="0"/>
      <dgm:spPr/>
    </dgm:pt>
    <dgm:pt modelId="{8834B63C-C3D4-4A3A-B781-AE495EB27287}" type="pres">
      <dgm:prSet presAssocID="{35BB43E4-2076-4301-B385-ADC148BD4D35}" presName="conn2-1" presStyleLbl="parChTrans1D2" presStyleIdx="1" presStyleCnt="5"/>
      <dgm:spPr/>
    </dgm:pt>
    <dgm:pt modelId="{4BFA67CB-B465-4FF3-B605-500E187ED566}" type="pres">
      <dgm:prSet presAssocID="{35BB43E4-2076-4301-B385-ADC148BD4D35}" presName="connTx" presStyleLbl="parChTrans1D2" presStyleIdx="1" presStyleCnt="5"/>
      <dgm:spPr/>
    </dgm:pt>
    <dgm:pt modelId="{82C0B6F1-DC97-438C-A297-0DBC0B8C25E8}" type="pres">
      <dgm:prSet presAssocID="{E5825B95-23FA-4465-B344-8CA366B7EB0C}" presName="root2" presStyleCnt="0"/>
      <dgm:spPr/>
    </dgm:pt>
    <dgm:pt modelId="{A30B582A-4111-4A37-B69A-820044AC49AE}" type="pres">
      <dgm:prSet presAssocID="{E5825B95-23FA-4465-B344-8CA366B7EB0C}" presName="LevelTwoTextNode" presStyleLbl="node2" presStyleIdx="1" presStyleCnt="5" custLinFactY="22569" custLinFactNeighborX="76506" custLinFactNeighborY="100000">
        <dgm:presLayoutVars>
          <dgm:chPref val="3"/>
        </dgm:presLayoutVars>
      </dgm:prSet>
      <dgm:spPr/>
    </dgm:pt>
    <dgm:pt modelId="{121F2125-D626-4DC3-8D40-7D63F5FC8F4B}" type="pres">
      <dgm:prSet presAssocID="{E5825B95-23FA-4465-B344-8CA366B7EB0C}" presName="level3hierChild" presStyleCnt="0"/>
      <dgm:spPr/>
    </dgm:pt>
    <dgm:pt modelId="{F5ED1F01-E3DC-4841-9855-757D45D9C885}" type="pres">
      <dgm:prSet presAssocID="{C5A69DFF-A4B8-4DB6-A4F2-5EFCED5A04A1}" presName="conn2-1" presStyleLbl="parChTrans1D2" presStyleIdx="2" presStyleCnt="5"/>
      <dgm:spPr/>
    </dgm:pt>
    <dgm:pt modelId="{06F227B0-D96B-4B9B-9D0F-7CBB0597E7B6}" type="pres">
      <dgm:prSet presAssocID="{C5A69DFF-A4B8-4DB6-A4F2-5EFCED5A04A1}" presName="connTx" presStyleLbl="parChTrans1D2" presStyleIdx="2" presStyleCnt="5"/>
      <dgm:spPr/>
    </dgm:pt>
    <dgm:pt modelId="{2B12B003-9085-413D-85BA-C1C57D6A66AF}" type="pres">
      <dgm:prSet presAssocID="{CAD945B5-D17F-47E9-A5A4-2E690339531A}" presName="root2" presStyleCnt="0"/>
      <dgm:spPr/>
    </dgm:pt>
    <dgm:pt modelId="{FDF675BD-6011-41DD-A513-E316DFE1F12A}" type="pres">
      <dgm:prSet presAssocID="{CAD945B5-D17F-47E9-A5A4-2E690339531A}" presName="LevelTwoTextNode" presStyleLbl="node2" presStyleIdx="2" presStyleCnt="5" custLinFactY="-100000" custLinFactNeighborX="22575" custLinFactNeighborY="-108155">
        <dgm:presLayoutVars>
          <dgm:chPref val="3"/>
        </dgm:presLayoutVars>
      </dgm:prSet>
      <dgm:spPr/>
    </dgm:pt>
    <dgm:pt modelId="{86225A50-BAB8-4227-8402-CC1DBFC7A6DE}" type="pres">
      <dgm:prSet presAssocID="{CAD945B5-D17F-47E9-A5A4-2E690339531A}" presName="level3hierChild" presStyleCnt="0"/>
      <dgm:spPr/>
    </dgm:pt>
    <dgm:pt modelId="{E1A8E339-D92A-46FE-943D-6CF0B272AF37}" type="pres">
      <dgm:prSet presAssocID="{3225C13D-4CA9-4958-B373-116406FB99A1}" presName="conn2-1" presStyleLbl="parChTrans1D2" presStyleIdx="3" presStyleCnt="5"/>
      <dgm:spPr/>
    </dgm:pt>
    <dgm:pt modelId="{87EC3DDE-C66E-48DB-95BC-80C615C93B9B}" type="pres">
      <dgm:prSet presAssocID="{3225C13D-4CA9-4958-B373-116406FB99A1}" presName="connTx" presStyleLbl="parChTrans1D2" presStyleIdx="3" presStyleCnt="5"/>
      <dgm:spPr/>
    </dgm:pt>
    <dgm:pt modelId="{9E732EE1-BE34-4E70-8F6F-AD4E2750F638}" type="pres">
      <dgm:prSet presAssocID="{3E4759EB-D188-4A39-A2BE-855DA0A83310}" presName="root2" presStyleCnt="0"/>
      <dgm:spPr/>
    </dgm:pt>
    <dgm:pt modelId="{B8CCE5CE-C5A6-4C1A-BAB4-6881BF26EA5D}" type="pres">
      <dgm:prSet presAssocID="{3E4759EB-D188-4A39-A2BE-855DA0A83310}" presName="LevelTwoTextNode" presStyleLbl="node2" presStyleIdx="3" presStyleCnt="5" custLinFactY="18098" custLinFactNeighborX="42186" custLinFactNeighborY="100000">
        <dgm:presLayoutVars>
          <dgm:chPref val="3"/>
        </dgm:presLayoutVars>
      </dgm:prSet>
      <dgm:spPr/>
    </dgm:pt>
    <dgm:pt modelId="{2A9600EC-211F-460C-B35E-876DD7D190C2}" type="pres">
      <dgm:prSet presAssocID="{3E4759EB-D188-4A39-A2BE-855DA0A83310}" presName="level3hierChild" presStyleCnt="0"/>
      <dgm:spPr/>
    </dgm:pt>
    <dgm:pt modelId="{CB2BC9FD-480E-4C5F-904E-E82C7B63B694}" type="pres">
      <dgm:prSet presAssocID="{C988F208-EC2C-455C-BABB-0CBCD24D6752}" presName="conn2-1" presStyleLbl="parChTrans1D2" presStyleIdx="4" presStyleCnt="5"/>
      <dgm:spPr/>
    </dgm:pt>
    <dgm:pt modelId="{30F3A367-FB17-45C9-9CD0-60461E920215}" type="pres">
      <dgm:prSet presAssocID="{C988F208-EC2C-455C-BABB-0CBCD24D6752}" presName="connTx" presStyleLbl="parChTrans1D2" presStyleIdx="4" presStyleCnt="5"/>
      <dgm:spPr/>
    </dgm:pt>
    <dgm:pt modelId="{30F97606-B329-4EFC-8DD9-9280BFE9AC0C}" type="pres">
      <dgm:prSet presAssocID="{0FDE4261-8F15-444C-B22D-3835DEE9321A}" presName="root2" presStyleCnt="0"/>
      <dgm:spPr/>
    </dgm:pt>
    <dgm:pt modelId="{4ADA6400-E7B7-4456-983B-299C0FD1CCEA}" type="pres">
      <dgm:prSet presAssocID="{0FDE4261-8F15-444C-B22D-3835DEE9321A}" presName="LevelTwoTextNode" presStyleLbl="node2" presStyleIdx="4" presStyleCnt="5" custLinFactX="-100000" custLinFactNeighborX="-166691" custLinFactNeighborY="-6708">
        <dgm:presLayoutVars>
          <dgm:chPref val="3"/>
        </dgm:presLayoutVars>
      </dgm:prSet>
      <dgm:spPr/>
    </dgm:pt>
    <dgm:pt modelId="{DB2830D4-08D4-45D9-B2B2-7E1D1FE17629}" type="pres">
      <dgm:prSet presAssocID="{0FDE4261-8F15-444C-B22D-3835DEE9321A}" presName="level3hierChild" presStyleCnt="0"/>
      <dgm:spPr/>
    </dgm:pt>
  </dgm:ptLst>
  <dgm:cxnLst>
    <dgm:cxn modelId="{A6B1E502-002C-4D2F-98C5-EA7CDC873A12}" srcId="{E4A258BB-2CDF-4E9F-9F1D-A283A03D1BC6}" destId="{CAD945B5-D17F-47E9-A5A4-2E690339531A}" srcOrd="2" destOrd="0" parTransId="{C5A69DFF-A4B8-4DB6-A4F2-5EFCED5A04A1}" sibTransId="{03A6CEF6-3E87-4CA4-A845-427418BEDAF0}"/>
    <dgm:cxn modelId="{8C30222E-8A9E-4548-A562-6A60D0B6185B}" type="presOf" srcId="{0FDE4261-8F15-444C-B22D-3835DEE9321A}" destId="{4ADA6400-E7B7-4456-983B-299C0FD1CCEA}" srcOrd="0" destOrd="0" presId="urn:microsoft.com/office/officeart/2005/8/layout/hierarchy2"/>
    <dgm:cxn modelId="{D4CCC63A-AD4E-419F-BC25-67DD28B5BA35}" type="presOf" srcId="{35BB43E4-2076-4301-B385-ADC148BD4D35}" destId="{4BFA67CB-B465-4FF3-B605-500E187ED566}" srcOrd="1" destOrd="0" presId="urn:microsoft.com/office/officeart/2005/8/layout/hierarchy2"/>
    <dgm:cxn modelId="{2747A45F-01E8-48E1-90A3-BCAE971DD73A}" type="presOf" srcId="{E519BFCB-BC61-49AC-A613-FB6975610752}" destId="{CE15D4DB-8668-4E0E-BF84-F5A4A128D491}" srcOrd="0" destOrd="0" presId="urn:microsoft.com/office/officeart/2005/8/layout/hierarchy2"/>
    <dgm:cxn modelId="{B4FE8B62-3FEF-424A-A73C-3997D042786D}" type="presOf" srcId="{C5A69DFF-A4B8-4DB6-A4F2-5EFCED5A04A1}" destId="{F5ED1F01-E3DC-4841-9855-757D45D9C885}" srcOrd="0" destOrd="0" presId="urn:microsoft.com/office/officeart/2005/8/layout/hierarchy2"/>
    <dgm:cxn modelId="{A0AAD668-FD68-4AA8-8E54-06B65307DE8F}" type="presOf" srcId="{3225C13D-4CA9-4958-B373-116406FB99A1}" destId="{E1A8E339-D92A-46FE-943D-6CF0B272AF37}" srcOrd="0" destOrd="0" presId="urn:microsoft.com/office/officeart/2005/8/layout/hierarchy2"/>
    <dgm:cxn modelId="{3EE52549-4715-4EDC-A0FC-0392DDE5E243}" type="presOf" srcId="{1EB2860A-063A-4FC6-B5C8-9162B9676ACD}" destId="{4C05902D-A5E0-47FE-915B-F2D2A37815A4}" srcOrd="0" destOrd="0" presId="urn:microsoft.com/office/officeart/2005/8/layout/hierarchy2"/>
    <dgm:cxn modelId="{96C6F76B-FB1C-4D40-A3B2-7E94DE722467}" type="presOf" srcId="{3225C13D-4CA9-4958-B373-116406FB99A1}" destId="{87EC3DDE-C66E-48DB-95BC-80C615C93B9B}" srcOrd="1" destOrd="0" presId="urn:microsoft.com/office/officeart/2005/8/layout/hierarchy2"/>
    <dgm:cxn modelId="{C62FF76C-68F5-4D3D-AC57-5A27484FBAA9}" srcId="{A4172D57-E46C-4B03-99E5-58AE2A8CC75A}" destId="{E4A258BB-2CDF-4E9F-9F1D-A283A03D1BC6}" srcOrd="0" destOrd="0" parTransId="{060A339B-0576-442B-AFBA-B220B71AD863}" sibTransId="{72568C2C-28F9-492D-9AD4-6AC1EC3AEFB6}"/>
    <dgm:cxn modelId="{21876772-1251-4620-B223-0E0B634DA34B}" srcId="{E4A258BB-2CDF-4E9F-9F1D-A283A03D1BC6}" destId="{1EB2860A-063A-4FC6-B5C8-9162B9676ACD}" srcOrd="0" destOrd="0" parTransId="{E519BFCB-BC61-49AC-A613-FB6975610752}" sibTransId="{D02A800C-9DFA-44DB-B3DA-BC637638861E}"/>
    <dgm:cxn modelId="{34C20D80-FF1D-4DFB-A673-BE8E6597AA66}" type="presOf" srcId="{3E4759EB-D188-4A39-A2BE-855DA0A83310}" destId="{B8CCE5CE-C5A6-4C1A-BAB4-6881BF26EA5D}" srcOrd="0" destOrd="0" presId="urn:microsoft.com/office/officeart/2005/8/layout/hierarchy2"/>
    <dgm:cxn modelId="{33148080-AC28-430F-8051-27D7E4129602}" srcId="{E4A258BB-2CDF-4E9F-9F1D-A283A03D1BC6}" destId="{0FDE4261-8F15-444C-B22D-3835DEE9321A}" srcOrd="4" destOrd="0" parTransId="{C988F208-EC2C-455C-BABB-0CBCD24D6752}" sibTransId="{FFB36C6B-5019-4C93-8E2C-4FE3CB6F1EEE}"/>
    <dgm:cxn modelId="{D2BD4BA1-FD2C-4913-92C3-A64858E7C2BC}" type="presOf" srcId="{E5825B95-23FA-4465-B344-8CA366B7EB0C}" destId="{A30B582A-4111-4A37-B69A-820044AC49AE}" srcOrd="0" destOrd="0" presId="urn:microsoft.com/office/officeart/2005/8/layout/hierarchy2"/>
    <dgm:cxn modelId="{44BEBDB8-48B4-43A6-97EE-823FCCCBD425}" type="presOf" srcId="{35BB43E4-2076-4301-B385-ADC148BD4D35}" destId="{8834B63C-C3D4-4A3A-B781-AE495EB27287}" srcOrd="0" destOrd="0" presId="urn:microsoft.com/office/officeart/2005/8/layout/hierarchy2"/>
    <dgm:cxn modelId="{FDAE02BF-6639-4772-BA9F-DEA8378B144C}" type="presOf" srcId="{E4A258BB-2CDF-4E9F-9F1D-A283A03D1BC6}" destId="{BB76BF3D-5EB8-4AF6-8FFB-C9A980D6FAD4}" srcOrd="0" destOrd="0" presId="urn:microsoft.com/office/officeart/2005/8/layout/hierarchy2"/>
    <dgm:cxn modelId="{5422A1CC-117E-4CB7-AF64-C40A560DC313}" srcId="{E4A258BB-2CDF-4E9F-9F1D-A283A03D1BC6}" destId="{E5825B95-23FA-4465-B344-8CA366B7EB0C}" srcOrd="1" destOrd="0" parTransId="{35BB43E4-2076-4301-B385-ADC148BD4D35}" sibTransId="{26B288E0-84B2-4951-BC7D-50D5E11DE559}"/>
    <dgm:cxn modelId="{0EBAA4CE-B85F-4389-9D9E-7CCF7E6BC270}" type="presOf" srcId="{C5A69DFF-A4B8-4DB6-A4F2-5EFCED5A04A1}" destId="{06F227B0-D96B-4B9B-9D0F-7CBB0597E7B6}" srcOrd="1" destOrd="0" presId="urn:microsoft.com/office/officeart/2005/8/layout/hierarchy2"/>
    <dgm:cxn modelId="{9FC15ED0-F91C-4B7B-87E1-BF09FC8A786E}" type="presOf" srcId="{CAD945B5-D17F-47E9-A5A4-2E690339531A}" destId="{FDF675BD-6011-41DD-A513-E316DFE1F12A}" srcOrd="0" destOrd="0" presId="urn:microsoft.com/office/officeart/2005/8/layout/hierarchy2"/>
    <dgm:cxn modelId="{4F9568D5-0044-462A-9628-441D757BE2B9}" type="presOf" srcId="{E519BFCB-BC61-49AC-A613-FB6975610752}" destId="{EC589F2D-146D-41D1-9A84-90B6D12F7AE9}" srcOrd="1" destOrd="0" presId="urn:microsoft.com/office/officeart/2005/8/layout/hierarchy2"/>
    <dgm:cxn modelId="{B716B0DE-EF32-481E-ADE9-8D91B342C944}" srcId="{E4A258BB-2CDF-4E9F-9F1D-A283A03D1BC6}" destId="{3E4759EB-D188-4A39-A2BE-855DA0A83310}" srcOrd="3" destOrd="0" parTransId="{3225C13D-4CA9-4958-B373-116406FB99A1}" sibTransId="{F34B27EF-A515-4B42-8D25-46EAC74079AE}"/>
    <dgm:cxn modelId="{7A4EA0E6-8918-46B5-B015-4534C129B484}" type="presOf" srcId="{C988F208-EC2C-455C-BABB-0CBCD24D6752}" destId="{CB2BC9FD-480E-4C5F-904E-E82C7B63B694}" srcOrd="0" destOrd="0" presId="urn:microsoft.com/office/officeart/2005/8/layout/hierarchy2"/>
    <dgm:cxn modelId="{3DA0B1E9-E55D-447E-AD55-23870C37CF31}" type="presOf" srcId="{C988F208-EC2C-455C-BABB-0CBCD24D6752}" destId="{30F3A367-FB17-45C9-9CD0-60461E920215}" srcOrd="1" destOrd="0" presId="urn:microsoft.com/office/officeart/2005/8/layout/hierarchy2"/>
    <dgm:cxn modelId="{48E9F6F5-71E3-4055-BF3F-3D80B96B48F9}" type="presOf" srcId="{A4172D57-E46C-4B03-99E5-58AE2A8CC75A}" destId="{8FBBEA50-9519-496C-B074-F4AB61987879}" srcOrd="0" destOrd="0" presId="urn:microsoft.com/office/officeart/2005/8/layout/hierarchy2"/>
    <dgm:cxn modelId="{67BFF957-B6B9-4BE3-B8F2-6EC9FDC10F57}" type="presParOf" srcId="{8FBBEA50-9519-496C-B074-F4AB61987879}" destId="{49ED922C-1D96-4AD2-9A45-B632A1C35E1B}" srcOrd="0" destOrd="0" presId="urn:microsoft.com/office/officeart/2005/8/layout/hierarchy2"/>
    <dgm:cxn modelId="{4DF787AB-2DCD-41F6-B1D4-72CB381BA41F}" type="presParOf" srcId="{49ED922C-1D96-4AD2-9A45-B632A1C35E1B}" destId="{BB76BF3D-5EB8-4AF6-8FFB-C9A980D6FAD4}" srcOrd="0" destOrd="0" presId="urn:microsoft.com/office/officeart/2005/8/layout/hierarchy2"/>
    <dgm:cxn modelId="{43B14B26-7C6A-4E04-86E3-6F86D1870741}" type="presParOf" srcId="{49ED922C-1D96-4AD2-9A45-B632A1C35E1B}" destId="{77050C7C-8317-44F6-AE34-00F14B1DCB1F}" srcOrd="1" destOrd="0" presId="urn:microsoft.com/office/officeart/2005/8/layout/hierarchy2"/>
    <dgm:cxn modelId="{C8F4ED70-915B-4B2A-A1B6-95720ACEC67E}" type="presParOf" srcId="{77050C7C-8317-44F6-AE34-00F14B1DCB1F}" destId="{CE15D4DB-8668-4E0E-BF84-F5A4A128D491}" srcOrd="0" destOrd="0" presId="urn:microsoft.com/office/officeart/2005/8/layout/hierarchy2"/>
    <dgm:cxn modelId="{E4F5C294-6478-416D-A250-B54D8B2DEF07}" type="presParOf" srcId="{CE15D4DB-8668-4E0E-BF84-F5A4A128D491}" destId="{EC589F2D-146D-41D1-9A84-90B6D12F7AE9}" srcOrd="0" destOrd="0" presId="urn:microsoft.com/office/officeart/2005/8/layout/hierarchy2"/>
    <dgm:cxn modelId="{61CB86A8-F82F-4166-AEC2-48E7CE391A24}" type="presParOf" srcId="{77050C7C-8317-44F6-AE34-00F14B1DCB1F}" destId="{C63D0E68-F372-4A57-96EA-D7F3D1FF4B04}" srcOrd="1" destOrd="0" presId="urn:microsoft.com/office/officeart/2005/8/layout/hierarchy2"/>
    <dgm:cxn modelId="{314FC7D5-48F4-437B-BB4D-8DE30A56BE03}" type="presParOf" srcId="{C63D0E68-F372-4A57-96EA-D7F3D1FF4B04}" destId="{4C05902D-A5E0-47FE-915B-F2D2A37815A4}" srcOrd="0" destOrd="0" presId="urn:microsoft.com/office/officeart/2005/8/layout/hierarchy2"/>
    <dgm:cxn modelId="{50199B06-EC78-4B56-860A-F0ACECCB3F26}" type="presParOf" srcId="{C63D0E68-F372-4A57-96EA-D7F3D1FF4B04}" destId="{B7553992-2510-4848-9CB2-7CED9285265B}" srcOrd="1" destOrd="0" presId="urn:microsoft.com/office/officeart/2005/8/layout/hierarchy2"/>
    <dgm:cxn modelId="{4A76C241-8EE8-4AD1-816E-95AC26B38456}" type="presParOf" srcId="{77050C7C-8317-44F6-AE34-00F14B1DCB1F}" destId="{8834B63C-C3D4-4A3A-B781-AE495EB27287}" srcOrd="2" destOrd="0" presId="urn:microsoft.com/office/officeart/2005/8/layout/hierarchy2"/>
    <dgm:cxn modelId="{59D2E19E-2BE2-4DB2-BC01-CA7DFF6721C4}" type="presParOf" srcId="{8834B63C-C3D4-4A3A-B781-AE495EB27287}" destId="{4BFA67CB-B465-4FF3-B605-500E187ED566}" srcOrd="0" destOrd="0" presId="urn:microsoft.com/office/officeart/2005/8/layout/hierarchy2"/>
    <dgm:cxn modelId="{31EDAF75-389F-44BA-8D59-D5D0F06AB70A}" type="presParOf" srcId="{77050C7C-8317-44F6-AE34-00F14B1DCB1F}" destId="{82C0B6F1-DC97-438C-A297-0DBC0B8C25E8}" srcOrd="3" destOrd="0" presId="urn:microsoft.com/office/officeart/2005/8/layout/hierarchy2"/>
    <dgm:cxn modelId="{A749729C-4205-414F-82A9-D17D1DFAD327}" type="presParOf" srcId="{82C0B6F1-DC97-438C-A297-0DBC0B8C25E8}" destId="{A30B582A-4111-4A37-B69A-820044AC49AE}" srcOrd="0" destOrd="0" presId="urn:microsoft.com/office/officeart/2005/8/layout/hierarchy2"/>
    <dgm:cxn modelId="{1A737CD4-9CF5-407E-86B4-0F703A74D897}" type="presParOf" srcId="{82C0B6F1-DC97-438C-A297-0DBC0B8C25E8}" destId="{121F2125-D626-4DC3-8D40-7D63F5FC8F4B}" srcOrd="1" destOrd="0" presId="urn:microsoft.com/office/officeart/2005/8/layout/hierarchy2"/>
    <dgm:cxn modelId="{694F4CF5-3B0A-496A-A9DD-205AE1B5FDB7}" type="presParOf" srcId="{77050C7C-8317-44F6-AE34-00F14B1DCB1F}" destId="{F5ED1F01-E3DC-4841-9855-757D45D9C885}" srcOrd="4" destOrd="0" presId="urn:microsoft.com/office/officeart/2005/8/layout/hierarchy2"/>
    <dgm:cxn modelId="{10E1F52D-A666-465B-953D-ACBC6B17EAC4}" type="presParOf" srcId="{F5ED1F01-E3DC-4841-9855-757D45D9C885}" destId="{06F227B0-D96B-4B9B-9D0F-7CBB0597E7B6}" srcOrd="0" destOrd="0" presId="urn:microsoft.com/office/officeart/2005/8/layout/hierarchy2"/>
    <dgm:cxn modelId="{D9359D26-2FEC-42CE-9F3C-2E4AC5440AD5}" type="presParOf" srcId="{77050C7C-8317-44F6-AE34-00F14B1DCB1F}" destId="{2B12B003-9085-413D-85BA-C1C57D6A66AF}" srcOrd="5" destOrd="0" presId="urn:microsoft.com/office/officeart/2005/8/layout/hierarchy2"/>
    <dgm:cxn modelId="{91D7A373-A6D4-43A2-8BEE-47CB30230B69}" type="presParOf" srcId="{2B12B003-9085-413D-85BA-C1C57D6A66AF}" destId="{FDF675BD-6011-41DD-A513-E316DFE1F12A}" srcOrd="0" destOrd="0" presId="urn:microsoft.com/office/officeart/2005/8/layout/hierarchy2"/>
    <dgm:cxn modelId="{6975D743-13FA-4F11-BF44-5D4F48C2D17B}" type="presParOf" srcId="{2B12B003-9085-413D-85BA-C1C57D6A66AF}" destId="{86225A50-BAB8-4227-8402-CC1DBFC7A6DE}" srcOrd="1" destOrd="0" presId="urn:microsoft.com/office/officeart/2005/8/layout/hierarchy2"/>
    <dgm:cxn modelId="{D4FF5757-4AAD-4402-866D-33A79A1813F4}" type="presParOf" srcId="{77050C7C-8317-44F6-AE34-00F14B1DCB1F}" destId="{E1A8E339-D92A-46FE-943D-6CF0B272AF37}" srcOrd="6" destOrd="0" presId="urn:microsoft.com/office/officeart/2005/8/layout/hierarchy2"/>
    <dgm:cxn modelId="{F8C11F3D-9780-4F7D-9B29-ACE24236430A}" type="presParOf" srcId="{E1A8E339-D92A-46FE-943D-6CF0B272AF37}" destId="{87EC3DDE-C66E-48DB-95BC-80C615C93B9B}" srcOrd="0" destOrd="0" presId="urn:microsoft.com/office/officeart/2005/8/layout/hierarchy2"/>
    <dgm:cxn modelId="{95ECA498-0003-468B-B9E4-5D55DCE25328}" type="presParOf" srcId="{77050C7C-8317-44F6-AE34-00F14B1DCB1F}" destId="{9E732EE1-BE34-4E70-8F6F-AD4E2750F638}" srcOrd="7" destOrd="0" presId="urn:microsoft.com/office/officeart/2005/8/layout/hierarchy2"/>
    <dgm:cxn modelId="{EDBE8FB2-E977-47CA-95C9-266D8A2BE3BD}" type="presParOf" srcId="{9E732EE1-BE34-4E70-8F6F-AD4E2750F638}" destId="{B8CCE5CE-C5A6-4C1A-BAB4-6881BF26EA5D}" srcOrd="0" destOrd="0" presId="urn:microsoft.com/office/officeart/2005/8/layout/hierarchy2"/>
    <dgm:cxn modelId="{FDA761E2-F906-4824-A495-2936F4D5093B}" type="presParOf" srcId="{9E732EE1-BE34-4E70-8F6F-AD4E2750F638}" destId="{2A9600EC-211F-460C-B35E-876DD7D190C2}" srcOrd="1" destOrd="0" presId="urn:microsoft.com/office/officeart/2005/8/layout/hierarchy2"/>
    <dgm:cxn modelId="{8446D232-76EC-4B2A-90E2-C90946185B99}" type="presParOf" srcId="{77050C7C-8317-44F6-AE34-00F14B1DCB1F}" destId="{CB2BC9FD-480E-4C5F-904E-E82C7B63B694}" srcOrd="8" destOrd="0" presId="urn:microsoft.com/office/officeart/2005/8/layout/hierarchy2"/>
    <dgm:cxn modelId="{2FD8DF3B-028B-4599-9392-C79ADE31C8CC}" type="presParOf" srcId="{CB2BC9FD-480E-4C5F-904E-E82C7B63B694}" destId="{30F3A367-FB17-45C9-9CD0-60461E920215}" srcOrd="0" destOrd="0" presId="urn:microsoft.com/office/officeart/2005/8/layout/hierarchy2"/>
    <dgm:cxn modelId="{7211F53E-D0AF-4738-8B40-CD2AE08EBA2D}" type="presParOf" srcId="{77050C7C-8317-44F6-AE34-00F14B1DCB1F}" destId="{30F97606-B329-4EFC-8DD9-9280BFE9AC0C}" srcOrd="9" destOrd="0" presId="urn:microsoft.com/office/officeart/2005/8/layout/hierarchy2"/>
    <dgm:cxn modelId="{ABCDBC1D-9C56-4800-A37A-9442A4DA284E}" type="presParOf" srcId="{30F97606-B329-4EFC-8DD9-9280BFE9AC0C}" destId="{4ADA6400-E7B7-4456-983B-299C0FD1CCEA}" srcOrd="0" destOrd="0" presId="urn:microsoft.com/office/officeart/2005/8/layout/hierarchy2"/>
    <dgm:cxn modelId="{4C8740E5-49B2-4337-8E71-60A1E810A595}" type="presParOf" srcId="{30F97606-B329-4EFC-8DD9-9280BFE9AC0C}" destId="{DB2830D4-08D4-45D9-B2B2-7E1D1FE17629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76BF3D-5EB8-4AF6-8FFB-C9A980D6FAD4}">
      <dsp:nvSpPr>
        <dsp:cNvPr id="0" name=""/>
        <dsp:cNvSpPr/>
      </dsp:nvSpPr>
      <dsp:spPr>
        <a:xfrm>
          <a:off x="2176238" y="1859114"/>
          <a:ext cx="1615467" cy="807733"/>
        </a:xfrm>
        <a:prstGeom prst="roundRect">
          <a:avLst>
            <a:gd name="adj" fmla="val 10000"/>
          </a:avLst>
        </a:prstGeom>
        <a:solidFill>
          <a:schemeClr val="accent1">
            <a:lumMod val="40000"/>
            <a:lumOff val="60000"/>
          </a:schemeClr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rPr>
            <a:t>CSS File</a:t>
          </a:r>
        </a:p>
      </dsp:txBody>
      <dsp:txXfrm>
        <a:off x="2199896" y="1882772"/>
        <a:ext cx="1568151" cy="760417"/>
      </dsp:txXfrm>
    </dsp:sp>
    <dsp:sp modelId="{CE15D4DB-8668-4E0E-BF84-F5A4A128D491}">
      <dsp:nvSpPr>
        <dsp:cNvPr id="0" name=""/>
        <dsp:cNvSpPr/>
      </dsp:nvSpPr>
      <dsp:spPr>
        <a:xfrm rot="12462197">
          <a:off x="61177" y="1327047"/>
          <a:ext cx="3957350" cy="32124"/>
        </a:xfrm>
        <a:custGeom>
          <a:avLst/>
          <a:gdLst/>
          <a:ahLst/>
          <a:cxnLst/>
          <a:rect l="0" t="0" r="0" b="0"/>
          <a:pathLst>
            <a:path>
              <a:moveTo>
                <a:pt x="0" y="16062"/>
              </a:moveTo>
              <a:lnTo>
                <a:pt x="3957350" y="16062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300" kern="1200"/>
        </a:p>
      </dsp:txBody>
      <dsp:txXfrm rot="10800000">
        <a:off x="1940918" y="1244175"/>
        <a:ext cx="197867" cy="197867"/>
      </dsp:txXfrm>
    </dsp:sp>
    <dsp:sp modelId="{4C05902D-A5E0-47FE-915B-F2D2A37815A4}">
      <dsp:nvSpPr>
        <dsp:cNvPr id="0" name=""/>
        <dsp:cNvSpPr/>
      </dsp:nvSpPr>
      <dsp:spPr>
        <a:xfrm>
          <a:off x="287998" y="19370"/>
          <a:ext cx="1615467" cy="80773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HomePage.html</a:t>
          </a:r>
        </a:p>
      </dsp:txBody>
      <dsp:txXfrm>
        <a:off x="311656" y="43028"/>
        <a:ext cx="1568151" cy="760417"/>
      </dsp:txXfrm>
    </dsp:sp>
    <dsp:sp modelId="{8834B63C-C3D4-4A3A-B781-AE495EB27287}">
      <dsp:nvSpPr>
        <dsp:cNvPr id="0" name=""/>
        <dsp:cNvSpPr/>
      </dsp:nvSpPr>
      <dsp:spPr>
        <a:xfrm rot="111630">
          <a:off x="3791210" y="2277487"/>
          <a:ext cx="1883109" cy="32124"/>
        </a:xfrm>
        <a:custGeom>
          <a:avLst/>
          <a:gdLst/>
          <a:ahLst/>
          <a:cxnLst/>
          <a:rect l="0" t="0" r="0" b="0"/>
          <a:pathLst>
            <a:path>
              <a:moveTo>
                <a:pt x="0" y="16062"/>
              </a:moveTo>
              <a:lnTo>
                <a:pt x="1883109" y="16062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700" kern="1200"/>
        </a:p>
      </dsp:txBody>
      <dsp:txXfrm>
        <a:off x="4685687" y="2246471"/>
        <a:ext cx="94155" cy="94155"/>
      </dsp:txXfrm>
    </dsp:sp>
    <dsp:sp modelId="{A30B582A-4111-4A37-B69A-820044AC49AE}">
      <dsp:nvSpPr>
        <dsp:cNvPr id="0" name=""/>
        <dsp:cNvSpPr/>
      </dsp:nvSpPr>
      <dsp:spPr>
        <a:xfrm>
          <a:off x="5673823" y="1920251"/>
          <a:ext cx="1615467" cy="80773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Products.html</a:t>
          </a:r>
        </a:p>
      </dsp:txBody>
      <dsp:txXfrm>
        <a:off x="5697481" y="1943909"/>
        <a:ext cx="1568151" cy="760417"/>
      </dsp:txXfrm>
    </dsp:sp>
    <dsp:sp modelId="{F5ED1F01-E3DC-4841-9855-757D45D9C885}">
      <dsp:nvSpPr>
        <dsp:cNvPr id="0" name=""/>
        <dsp:cNvSpPr/>
      </dsp:nvSpPr>
      <dsp:spPr>
        <a:xfrm rot="18060945">
          <a:off x="3316231" y="1406249"/>
          <a:ext cx="1961829" cy="32124"/>
        </a:xfrm>
        <a:custGeom>
          <a:avLst/>
          <a:gdLst/>
          <a:ahLst/>
          <a:cxnLst/>
          <a:rect l="0" t="0" r="0" b="0"/>
          <a:pathLst>
            <a:path>
              <a:moveTo>
                <a:pt x="0" y="16062"/>
              </a:moveTo>
              <a:lnTo>
                <a:pt x="1961829" y="16062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700" kern="1200"/>
        </a:p>
      </dsp:txBody>
      <dsp:txXfrm>
        <a:off x="4248100" y="1373265"/>
        <a:ext cx="98091" cy="98091"/>
      </dsp:txXfrm>
    </dsp:sp>
    <dsp:sp modelId="{FDF675BD-6011-41DD-A513-E316DFE1F12A}">
      <dsp:nvSpPr>
        <dsp:cNvPr id="0" name=""/>
        <dsp:cNvSpPr/>
      </dsp:nvSpPr>
      <dsp:spPr>
        <a:xfrm>
          <a:off x="4802585" y="177775"/>
          <a:ext cx="1615467" cy="80773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Services.html</a:t>
          </a:r>
        </a:p>
      </dsp:txBody>
      <dsp:txXfrm>
        <a:off x="4826243" y="201433"/>
        <a:ext cx="1568151" cy="760417"/>
      </dsp:txXfrm>
    </dsp:sp>
    <dsp:sp modelId="{E1A8E339-D92A-46FE-943D-6CF0B272AF37}">
      <dsp:nvSpPr>
        <dsp:cNvPr id="0" name=""/>
        <dsp:cNvSpPr/>
      </dsp:nvSpPr>
      <dsp:spPr>
        <a:xfrm rot="3268046">
          <a:off x="3313287" y="3176476"/>
          <a:ext cx="2284526" cy="32124"/>
        </a:xfrm>
        <a:custGeom>
          <a:avLst/>
          <a:gdLst/>
          <a:ahLst/>
          <a:cxnLst/>
          <a:rect l="0" t="0" r="0" b="0"/>
          <a:pathLst>
            <a:path>
              <a:moveTo>
                <a:pt x="0" y="16062"/>
              </a:moveTo>
              <a:lnTo>
                <a:pt x="2284526" y="16062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/>
        </a:p>
      </dsp:txBody>
      <dsp:txXfrm>
        <a:off x="4398437" y="3135424"/>
        <a:ext cx="114226" cy="114226"/>
      </dsp:txXfrm>
    </dsp:sp>
    <dsp:sp modelId="{B8CCE5CE-C5A6-4C1A-BAB4-6881BF26EA5D}">
      <dsp:nvSpPr>
        <dsp:cNvPr id="0" name=""/>
        <dsp:cNvSpPr/>
      </dsp:nvSpPr>
      <dsp:spPr>
        <a:xfrm>
          <a:off x="5119394" y="3718228"/>
          <a:ext cx="1615467" cy="80773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AboutUs.html</a:t>
          </a:r>
        </a:p>
      </dsp:txBody>
      <dsp:txXfrm>
        <a:off x="5143052" y="3741886"/>
        <a:ext cx="1568151" cy="760417"/>
      </dsp:txXfrm>
    </dsp:sp>
    <dsp:sp modelId="{CB2BC9FD-480E-4C5F-904E-E82C7B63B694}">
      <dsp:nvSpPr>
        <dsp:cNvPr id="0" name=""/>
        <dsp:cNvSpPr/>
      </dsp:nvSpPr>
      <dsp:spPr>
        <a:xfrm rot="9226777">
          <a:off x="-80439" y="3148721"/>
          <a:ext cx="4082170" cy="32124"/>
        </a:xfrm>
        <a:custGeom>
          <a:avLst/>
          <a:gdLst/>
          <a:ahLst/>
          <a:cxnLst/>
          <a:rect l="0" t="0" r="0" b="0"/>
          <a:pathLst>
            <a:path>
              <a:moveTo>
                <a:pt x="0" y="16062"/>
              </a:moveTo>
              <a:lnTo>
                <a:pt x="4082170" y="16062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300" kern="1200"/>
        </a:p>
      </dsp:txBody>
      <dsp:txXfrm rot="10800000">
        <a:off x="1858592" y="3062729"/>
        <a:ext cx="204108" cy="204108"/>
      </dsp:txXfrm>
    </dsp:sp>
    <dsp:sp modelId="{4ADA6400-E7B7-4456-983B-299C0FD1CCEA}">
      <dsp:nvSpPr>
        <dsp:cNvPr id="0" name=""/>
        <dsp:cNvSpPr/>
      </dsp:nvSpPr>
      <dsp:spPr>
        <a:xfrm>
          <a:off x="129586" y="3662719"/>
          <a:ext cx="1615467" cy="80773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Contactus.html</a:t>
          </a:r>
        </a:p>
      </dsp:txBody>
      <dsp:txXfrm>
        <a:off x="153244" y="3686377"/>
        <a:ext cx="1568151" cy="76041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9FD8A3-FC10-449E-B554-5F05C6474050}" type="datetimeFigureOut">
              <a:rPr lang="en-GB" smtClean="0"/>
              <a:pPr/>
              <a:t>09/02/2022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D91909-84DD-4115-9E5B-B9D0DBD7C96D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84196C-7700-48A2-8F7F-E057ACB0CBEB}" type="datetimeFigureOut">
              <a:rPr lang="en-GB" smtClean="0"/>
              <a:pPr/>
              <a:t>09/02/2022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C054D4-0BED-4C43-B57A-842C11984CA0}" type="slidenum">
              <a:rPr lang="en-GB" smtClean="0"/>
              <a:pPr/>
              <a:t>‹#›</a:t>
            </a:fld>
            <a:endParaRPr lang="en-GB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C84282-D11C-4B53-B02E-1F1802D62243}" type="slidenum">
              <a:rPr lang="en-GB" smtClean="0"/>
              <a:pPr/>
              <a:t>2</a:t>
            </a:fld>
            <a:endParaRPr lang="en-GB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C054D4-0BED-4C43-B57A-842C11984CA0}" type="slidenum">
              <a:rPr lang="en-GB" smtClean="0"/>
              <a:pPr/>
              <a:t>7</a:t>
            </a:fld>
            <a:endParaRPr lang="en-GB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C054D4-0BED-4C43-B57A-842C11984CA0}" type="slidenum">
              <a:rPr lang="en-GB" smtClean="0"/>
              <a:pPr/>
              <a:t>8</a:t>
            </a:fld>
            <a:endParaRPr lang="en-GB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C054D4-0BED-4C43-B57A-842C11984CA0}" type="slidenum">
              <a:rPr lang="en-GB" smtClean="0"/>
              <a:pPr/>
              <a:t>48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461849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222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Arial" charset="0"/>
            </a:endParaRPr>
          </a:p>
        </p:txBody>
      </p:sp>
      <p:sp>
        <p:nvSpPr>
          <p:cNvPr id="5222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E9575A4-6117-47B0-A804-F43075529BDD}" type="slidenum">
              <a:rPr lang="en-US" smtClean="0"/>
              <a:pPr/>
              <a:t>55</a:t>
            </a:fld>
            <a:endParaRPr 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C84282-D11C-4B53-B02E-1F1802D62243}" type="slidenum">
              <a:rPr lang="en-GB" smtClean="0"/>
              <a:pPr/>
              <a:t>57</a:t>
            </a:fld>
            <a:endParaRPr lang="en-GB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14348" y="1000108"/>
            <a:ext cx="7715304" cy="1285884"/>
          </a:xfrm>
        </p:spPr>
        <p:txBody>
          <a:bodyPr/>
          <a:lstStyle>
            <a:lvl1pPr algn="l"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School of Architecture, Computing and Engineering.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14348" y="235743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7F499-35EC-47F5-ADA8-AEB26AC70B62}" type="slidenum">
              <a:rPr lang="en-GB" smtClean="0"/>
              <a:pPr/>
              <a:t>‹#›</a:t>
            </a:fld>
            <a:endParaRPr lang="en-GB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  <a:ln>
            <a:solidFill>
              <a:schemeClr val="bg2"/>
            </a:solidFill>
          </a:ln>
        </p:spPr>
        <p:txBody>
          <a:bodyPr/>
          <a:lstStyle>
            <a:lvl1pPr algn="l">
              <a:defRPr b="1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0034" y="1500174"/>
            <a:ext cx="8229600" cy="4525963"/>
          </a:xfrm>
        </p:spPr>
        <p:txBody>
          <a:bodyPr/>
          <a:lstStyle>
            <a:lvl1pPr>
              <a:defRPr>
                <a:solidFill>
                  <a:srgbClr val="485E2A"/>
                </a:solidFill>
              </a:defRPr>
            </a:lvl1pPr>
            <a:lvl2pPr>
              <a:defRPr>
                <a:solidFill>
                  <a:srgbClr val="485E2A"/>
                </a:solidFill>
              </a:defRPr>
            </a:lvl2pPr>
            <a:lvl3pPr>
              <a:defRPr>
                <a:solidFill>
                  <a:srgbClr val="485E2A"/>
                </a:solidFill>
              </a:defRPr>
            </a:lvl3pPr>
            <a:lvl4pPr>
              <a:defRPr>
                <a:solidFill>
                  <a:srgbClr val="485E2A"/>
                </a:solidFill>
              </a:defRPr>
            </a:lvl4pPr>
            <a:lvl5pPr>
              <a:defRPr>
                <a:solidFill>
                  <a:srgbClr val="485E2A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070232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36293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76023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8773043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64960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2666258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5094657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7813"/>
            <a:ext cx="8229600" cy="11398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307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91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41763"/>
            <a:ext cx="4038600" cy="21891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 dirty="0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 dirty="0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B3E60A6-BBC3-4F8A-9947-AC134C13E015}" type="slidenum">
              <a:rPr lang="en-GB" altLang="en-US"/>
              <a:pPr>
                <a:defRPr/>
              </a:pPr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211040843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 preserve="1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304800"/>
            <a:ext cx="7772400" cy="12065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219200" y="1600200"/>
            <a:ext cx="3810000" cy="4495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5181600" y="1600200"/>
            <a:ext cx="3810000" cy="4495800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143000" y="64008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581400" y="64008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239000" y="64008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8E8CAEC1-FF50-43FD-BF3C-ED530B949B84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510326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2238"/>
            <a:ext cx="75438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719263"/>
            <a:ext cx="4038600" cy="44116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19263"/>
            <a:ext cx="4038600" cy="44116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endParaRPr lang="en-GB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GB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fld id="{67C4ABEA-728C-4B8D-87EF-CC3018C0CDC8}" type="slidenum">
              <a:rPr lang="en-GB" altLang="en-US"/>
              <a:pPr/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14724906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  <a:ln>
            <a:solidFill>
              <a:schemeClr val="bg2"/>
            </a:solidFill>
          </a:ln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0034" y="1500174"/>
            <a:ext cx="8229600" cy="4525963"/>
          </a:xfrm>
        </p:spPr>
        <p:txBody>
          <a:bodyPr/>
          <a:lstStyle>
            <a:lvl1pPr>
              <a:defRPr>
                <a:solidFill>
                  <a:srgbClr val="485E2A"/>
                </a:solidFill>
              </a:defRPr>
            </a:lvl1pPr>
            <a:lvl2pPr>
              <a:defRPr>
                <a:solidFill>
                  <a:srgbClr val="485E2A"/>
                </a:solidFill>
              </a:defRPr>
            </a:lvl2pPr>
            <a:lvl3pPr>
              <a:defRPr>
                <a:solidFill>
                  <a:srgbClr val="485E2A"/>
                </a:solidFill>
              </a:defRPr>
            </a:lvl3pPr>
            <a:lvl4pPr>
              <a:defRPr>
                <a:solidFill>
                  <a:srgbClr val="485E2A"/>
                </a:solidFill>
              </a:defRPr>
            </a:lvl4pPr>
            <a:lvl5pPr>
              <a:defRPr>
                <a:solidFill>
                  <a:srgbClr val="485E2A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Title, Clip 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609600"/>
            <a:ext cx="7391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lipArt Placeholder 2"/>
          <p:cNvSpPr>
            <a:spLocks noGrp="1"/>
          </p:cNvSpPr>
          <p:nvPr>
            <p:ph type="clipArt" sz="half" idx="1"/>
          </p:nvPr>
        </p:nvSpPr>
        <p:spPr>
          <a:xfrm>
            <a:off x="228600" y="1981200"/>
            <a:ext cx="3619500" cy="4114800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000500" y="1981200"/>
            <a:ext cx="36195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228600" y="6248400"/>
            <a:ext cx="1828800" cy="457200"/>
          </a:xfrm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514600" y="6248400"/>
            <a:ext cx="3048000" cy="457200"/>
          </a:xfrm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096000" y="6248400"/>
            <a:ext cx="1524000" cy="457200"/>
          </a:xfrm>
        </p:spPr>
        <p:txBody>
          <a:bodyPr/>
          <a:lstStyle>
            <a:lvl1pPr>
              <a:defRPr/>
            </a:lvl1pPr>
          </a:lstStyle>
          <a:p>
            <a:fld id="{BF18370C-04A4-4510-B0E3-621BE6891E85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73611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14348" y="1000108"/>
            <a:ext cx="7715304" cy="1285884"/>
          </a:xfrm>
        </p:spPr>
        <p:txBody>
          <a:bodyPr/>
          <a:lstStyle>
            <a:lvl1pPr algn="l">
              <a:defRPr baseline="0">
                <a:solidFill>
                  <a:srgbClr val="00CCCC"/>
                </a:solidFill>
              </a:defRPr>
            </a:lvl1pPr>
          </a:lstStyle>
          <a:p>
            <a:r>
              <a:rPr lang="en-US" dirty="0"/>
              <a:t>School of Architecture, Computing and Engineering.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14348" y="235743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7F499-35EC-47F5-ADA8-AEB26AC70B62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213648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12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1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3.xml"/><Relationship Id="rId10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47F499-35EC-47F5-ADA8-AEB26AC70B62}" type="slidenum">
              <a:rPr lang="en-GB" smtClean="0"/>
              <a:pPr/>
              <a:t>‹#›</a:t>
            </a:fld>
            <a:endParaRPr lang="en-GB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</p:sldLayoutIdLst>
  <p:hf hdr="0" dt="0"/>
  <p:txStyles>
    <p:titleStyle>
      <a:lvl1pPr algn="l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47F499-35EC-47F5-ADA8-AEB26AC70B62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7B49D068-28AC-4884-8E0B-257B7E49E75E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75380"/>
            <a:ext cx="9144000" cy="1187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7587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23" r:id="rId2"/>
    <p:sldLayoutId id="2147483724" r:id="rId3"/>
    <p:sldLayoutId id="2147483725" r:id="rId4"/>
    <p:sldLayoutId id="2147483726" r:id="rId5"/>
    <p:sldLayoutId id="2147483727" r:id="rId6"/>
    <p:sldLayoutId id="2147483728" r:id="rId7"/>
    <p:sldLayoutId id="2147483729" r:id="rId8"/>
    <p:sldLayoutId id="2147483730" r:id="rId9"/>
    <p:sldLayoutId id="2147483731" r:id="rId10"/>
    <p:sldLayoutId id="2147483732" r:id="rId11"/>
    <p:sldLayoutId id="2147483733" r:id="rId12"/>
  </p:sldLayoutIdLst>
  <p:hf hdr="0" dt="0"/>
  <p:txStyles>
    <p:titleStyle>
      <a:lvl1pPr algn="l" defTabSz="914400" rtl="0" eaLnBrk="1" latinLnBrk="0" hangingPunct="1">
        <a:spcBef>
          <a:spcPct val="0"/>
        </a:spcBef>
        <a:buNone/>
        <a:defRPr sz="4400" kern="1200">
          <a:solidFill>
            <a:srgbClr val="00CCCC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tags" Target="../tags/tag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10.xml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tags" Target="../tags/tag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12.xml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14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1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16.xml"/><Relationship Id="rId4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1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18.xml"/><Relationship Id="rId4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tags" Target="../tags/tag1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2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24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0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tags" Target="../tags/tag2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tags" Target="../tags/tag2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tags" Target="../tags/tag2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2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2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2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2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28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tags" Target="../tags/tag29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30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3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3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3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34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35.xml"/><Relationship Id="rId4" Type="http://schemas.openxmlformats.org/officeDocument/2006/relationships/image" Target="../media/image3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notepad-plus-plus.org/downloads/" TargetMode="Externa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4.xml"/><Relationship Id="rId4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0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0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tags" Target="../tags/tag3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3schools.com/css/css_howto.asp" TargetMode="External"/><Relationship Id="rId2" Type="http://schemas.openxmlformats.org/officeDocument/2006/relationships/hyperlink" Target="http://www.w3schools.com/cssref/pr_background-attachment.asp" TargetMode="External"/><Relationship Id="rId1" Type="http://schemas.openxmlformats.org/officeDocument/2006/relationships/slideLayout" Target="../slideLayouts/slideLayout10.xml"/><Relationship Id="rId4" Type="http://schemas.openxmlformats.org/officeDocument/2006/relationships/hyperlink" Target="http://www.w3schools.com/css/css_link.asp" TargetMode="Externa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://validator.w3.org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9.jpeg"/><Relationship Id="rId4" Type="http://schemas.openxmlformats.org/officeDocument/2006/relationships/hyperlink" Target="http://html5.validator.nu/" TargetMode="Externa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37.xml"/><Relationship Id="rId5" Type="http://schemas.openxmlformats.org/officeDocument/2006/relationships/image" Target="../media/image42.png"/><Relationship Id="rId4" Type="http://schemas.openxmlformats.org/officeDocument/2006/relationships/image" Target="../media/image41.emf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5.xml"/><Relationship Id="rId4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6.xml"/><Relationship Id="rId4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7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32">
            <a:extLst>
              <a:ext uri="{FF2B5EF4-FFF2-40B4-BE49-F238E27FC236}">
                <a16:creationId xmlns:a16="http://schemas.microsoft.com/office/drawing/2014/main" id="{89C7C538-9A5B-6C48-AA95-421C3EA87AA2}"/>
              </a:ext>
            </a:extLst>
          </p:cNvPr>
          <p:cNvSpPr/>
          <p:nvPr/>
        </p:nvSpPr>
        <p:spPr>
          <a:xfrm>
            <a:off x="476251" y="2181303"/>
            <a:ext cx="257337" cy="4676073"/>
          </a:xfrm>
          <a:custGeom>
            <a:avLst/>
            <a:gdLst/>
            <a:ahLst/>
            <a:cxnLst/>
            <a:rect l="l" t="t" r="r" b="b"/>
            <a:pathLst>
              <a:path w="565785" h="10455910">
                <a:moveTo>
                  <a:pt x="0" y="10455692"/>
                </a:moveTo>
                <a:lnTo>
                  <a:pt x="565427" y="10455692"/>
                </a:lnTo>
                <a:lnTo>
                  <a:pt x="565427" y="0"/>
                </a:lnTo>
                <a:lnTo>
                  <a:pt x="0" y="0"/>
                </a:lnTo>
                <a:lnTo>
                  <a:pt x="0" y="10455692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pPr marL="0" marR="0" lvl="0" indent="0" algn="l" defTabSz="4157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18" b="0" i="0" u="none" strike="noStrike" kern="1200" cap="none" spc="0" normalizeH="0" baseline="0" noProof="0" dirty="0">
              <a:ln>
                <a:noFill/>
              </a:ln>
              <a:solidFill>
                <a:srgbClr val="272625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3">
            <a:extLst>
              <a:ext uri="{FF2B5EF4-FFF2-40B4-BE49-F238E27FC236}">
                <a16:creationId xmlns:a16="http://schemas.microsoft.com/office/drawing/2014/main" id="{0F171885-E775-164F-8786-3F66DB33BD15}"/>
              </a:ext>
            </a:extLst>
          </p:cNvPr>
          <p:cNvSpPr txBox="1"/>
          <p:nvPr/>
        </p:nvSpPr>
        <p:spPr>
          <a:xfrm>
            <a:off x="1143000" y="2181303"/>
            <a:ext cx="7328368" cy="19100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76" marR="2310" lvl="0" defTabSz="415778">
              <a:lnSpc>
                <a:spcPct val="70700"/>
              </a:lnSpc>
              <a:defRPr/>
            </a:pPr>
            <a:r>
              <a:rPr lang="en-US" sz="4457" b="1" spc="-48" dirty="0">
                <a:solidFill>
                  <a:srgbClr val="00CCCC"/>
                </a:solidFill>
                <a:latin typeface="Founders Grotesk Cond Bold"/>
                <a:cs typeface="Founders Grotesk Cond Bold"/>
              </a:rPr>
              <a:t>Lesson 2 CN4003:</a:t>
            </a:r>
          </a:p>
          <a:p>
            <a:pPr marL="5776" marR="2310" lvl="0" defTabSz="415778">
              <a:lnSpc>
                <a:spcPct val="70700"/>
              </a:lnSpc>
              <a:defRPr/>
            </a:pPr>
            <a:r>
              <a:rPr lang="en-US" sz="4457" b="1" spc="-48" dirty="0">
                <a:solidFill>
                  <a:srgbClr val="00CCCC"/>
                </a:solidFill>
                <a:latin typeface="Founders Grotesk Cond Bold"/>
                <a:cs typeface="Founders Grotesk Cond Bold"/>
              </a:rPr>
              <a:t>Introduction to HTML and CSS</a:t>
            </a:r>
            <a:endParaRPr kumimoji="0" lang="en-US" sz="4457" b="1" i="0" u="none" strike="noStrike" kern="1200" cap="none" spc="-48" normalizeH="0" baseline="0" noProof="0" dirty="0">
              <a:ln>
                <a:noFill/>
              </a:ln>
              <a:solidFill>
                <a:srgbClr val="00CCCC"/>
              </a:solidFill>
              <a:effectLst/>
              <a:uLnTx/>
              <a:uFillTx/>
              <a:latin typeface="Founders Grotesk Cond Bold"/>
              <a:ea typeface="+mn-ea"/>
              <a:cs typeface="Founders Grotesk Light"/>
            </a:endParaRPr>
          </a:p>
          <a:p>
            <a:pPr marL="5776" marR="2310" lvl="0" defTabSz="415778">
              <a:lnSpc>
                <a:spcPct val="70700"/>
              </a:lnSpc>
              <a:defRPr/>
            </a:pPr>
            <a:r>
              <a:rPr kumimoji="0" lang="en-GB" sz="2800" b="0" i="0" u="none" strike="noStrike" kern="1200" cap="none" spc="-2" normalizeH="0" baseline="0" noProof="0" dirty="0">
                <a:ln>
                  <a:noFill/>
                </a:ln>
                <a:solidFill>
                  <a:srgbClr val="272625"/>
                </a:solidFill>
                <a:effectLst/>
                <a:uLnTx/>
                <a:uFillTx/>
                <a:latin typeface="Founders Grotesk Cond Bold"/>
                <a:ea typeface="+mn-ea"/>
                <a:cs typeface="Founders Grotesk Light"/>
              </a:rPr>
              <a:t>Dr Fadi Safieddine</a:t>
            </a:r>
          </a:p>
          <a:p>
            <a:pPr marL="5776" marR="2310" lvl="0" defTabSz="415778">
              <a:lnSpc>
                <a:spcPct val="70700"/>
              </a:lnSpc>
              <a:defRPr/>
            </a:pPr>
            <a:endParaRPr lang="en-GB" sz="2800" spc="-2" dirty="0">
              <a:solidFill>
                <a:srgbClr val="272625"/>
              </a:solidFill>
              <a:latin typeface="Founders Grotesk Cond Bold"/>
              <a:cs typeface="Founders Grotesk Light"/>
            </a:endParaRPr>
          </a:p>
          <a:p>
            <a:pPr marL="5776" marR="2310" lvl="0" defTabSz="415778">
              <a:lnSpc>
                <a:spcPct val="70700"/>
              </a:lnSpc>
              <a:defRPr/>
            </a:pPr>
            <a:endParaRPr kumimoji="0" lang="en-GB" sz="2800" b="0" i="0" u="none" strike="noStrike" kern="1200" cap="none" spc="-2" normalizeH="0" baseline="0" noProof="0" dirty="0">
              <a:ln>
                <a:noFill/>
              </a:ln>
              <a:solidFill>
                <a:srgbClr val="272625"/>
              </a:solidFill>
              <a:effectLst/>
              <a:uLnTx/>
              <a:uFillTx/>
              <a:latin typeface="Founders Grotesk Cond Bold"/>
              <a:ea typeface="+mn-ea"/>
              <a:cs typeface="Founders Grotesk Light"/>
            </a:endParaRP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72786E4B-CA9D-4BE2-9677-32F74E08A1D1}"/>
              </a:ext>
            </a:extLst>
          </p:cNvPr>
          <p:cNvSpPr txBox="1">
            <a:spLocks/>
          </p:cNvSpPr>
          <p:nvPr/>
        </p:nvSpPr>
        <p:spPr>
          <a:xfrm>
            <a:off x="-1143000" y="6492875"/>
            <a:ext cx="2133600" cy="3651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4343C84-7574-4DDA-BCFB-8D316A6A86D0}" type="slidenum">
              <a:rPr kumimoji="0" lang="en-US" sz="2000" b="1" i="0" u="none" strike="noStrike" kern="1200" cap="none" spc="0" normalizeH="0" baseline="0" noProof="0" smtClean="0">
                <a:ln>
                  <a:noFill/>
                </a:ln>
                <a:solidFill>
                  <a:srgbClr val="33471C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33471C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CAE44DB4-7E87-4ECD-9BB0-9F0CAC3527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6632"/>
            <a:ext cx="9144000" cy="1187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002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224"/>
    </mc:Choice>
    <mc:Fallback xmlns="">
      <p:transition spd="slow" advTm="15224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Getting Started: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Double click on the page you created or open it from a browser.</a:t>
            </a:r>
          </a:p>
        </p:txBody>
      </p:sp>
      <p:sp>
        <p:nvSpPr>
          <p:cNvPr id="5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47F499-35EC-47F5-ADA8-AEB26AC70B62}" type="slidenum">
              <a:rPr kumimoji="0" lang="en-GB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05F9F1D-49D0-4529-91D1-A0F090C782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5" y="2925762"/>
            <a:ext cx="4248472" cy="318014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629"/>
    </mc:Choice>
    <mc:Fallback xmlns="">
      <p:transition spd="slow" advTm="35629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2AE694-8081-475F-93B3-178300170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End of Part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687999-7E76-4466-A883-97961C7F91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dirty="0"/>
              <a:t>Activity 2.1. </a:t>
            </a:r>
            <a:r>
              <a:rPr lang="en-GB" dirty="0"/>
              <a:t>Download Notepad++ on your computer and complete the set up. </a:t>
            </a:r>
          </a:p>
          <a:p>
            <a:endParaRPr lang="en-GB" dirty="0"/>
          </a:p>
          <a:p>
            <a:r>
              <a:rPr lang="en-GB" dirty="0"/>
              <a:t>Click the task box to indicate you completed this task.</a:t>
            </a:r>
          </a:p>
        </p:txBody>
      </p:sp>
    </p:spTree>
    <p:extLst>
      <p:ext uri="{BB962C8B-B14F-4D97-AF65-F5344CB8AC3E}">
        <p14:creationId xmlns:p14="http://schemas.microsoft.com/office/powerpoint/2010/main" val="1402277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874"/>
    </mc:Choice>
    <mc:Fallback xmlns="">
      <p:transition spd="slow" advTm="36874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HTML Tags: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Facts about HTML Tags:</a:t>
            </a:r>
          </a:p>
          <a:p>
            <a:pPr lvl="2"/>
            <a:r>
              <a:rPr lang="en-GB" dirty="0"/>
              <a:t>They have </a:t>
            </a:r>
            <a:r>
              <a:rPr lang="en-GB" dirty="0">
                <a:solidFill>
                  <a:srgbClr val="0070C0"/>
                </a:solidFill>
              </a:rPr>
              <a:t>opening</a:t>
            </a:r>
            <a:r>
              <a:rPr lang="en-GB" dirty="0"/>
              <a:t> Tags and </a:t>
            </a:r>
            <a:r>
              <a:rPr lang="en-GB" dirty="0">
                <a:solidFill>
                  <a:srgbClr val="0070C0"/>
                </a:solidFill>
              </a:rPr>
              <a:t>closing</a:t>
            </a:r>
            <a:r>
              <a:rPr lang="en-GB" dirty="0"/>
              <a:t> Tags &lt;P&gt;...&lt;/P&gt;</a:t>
            </a:r>
          </a:p>
          <a:p>
            <a:pPr lvl="2"/>
            <a:r>
              <a:rPr lang="en-GB" dirty="0"/>
              <a:t>The words tend to be an abbreviation of what that tag is supposed to do.</a:t>
            </a:r>
          </a:p>
          <a:p>
            <a:pPr lvl="2"/>
            <a:r>
              <a:rPr lang="en-GB" dirty="0"/>
              <a:t>Some tags have additional descriptions to specify their content. We call this </a:t>
            </a:r>
            <a:r>
              <a:rPr lang="en-GB" i="1" dirty="0">
                <a:solidFill>
                  <a:srgbClr val="0070C0"/>
                </a:solidFill>
              </a:rPr>
              <a:t>Attributes</a:t>
            </a:r>
            <a:r>
              <a:rPr lang="en-GB" dirty="0"/>
              <a:t>.</a:t>
            </a:r>
          </a:p>
          <a:p>
            <a:pPr lvl="2"/>
            <a:r>
              <a:rPr lang="en-GB" dirty="0"/>
              <a:t>Tags only deal with design and layouts. Later we learn about </a:t>
            </a:r>
            <a:r>
              <a:rPr lang="en-GB" i="1" dirty="0">
                <a:solidFill>
                  <a:srgbClr val="0070C0"/>
                </a:solidFill>
              </a:rPr>
              <a:t>scripting</a:t>
            </a:r>
            <a:r>
              <a:rPr lang="en-GB" dirty="0"/>
              <a:t> that allows programming in HTML.</a:t>
            </a:r>
          </a:p>
        </p:txBody>
      </p:sp>
      <p:pic>
        <p:nvPicPr>
          <p:cNvPr id="4" name="Picture 2" descr="https://encrypted-tbn2.gstatic.com/images?q=tbn:ANd9GcQIXJXLldU5VRhveV0UPRtFLCchIU3WTi2VI1WFJw7xGear92gLO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995036" y="187000"/>
            <a:ext cx="1969452" cy="180184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  <p:sp>
        <p:nvSpPr>
          <p:cNvPr id="5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47F499-35EC-47F5-ADA8-AEB26AC70B62}" type="slidenum">
              <a:rPr kumimoji="0" lang="en-GB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4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HTML Tags:</a:t>
            </a:r>
          </a:p>
        </p:txBody>
      </p:sp>
      <p:pic>
        <p:nvPicPr>
          <p:cNvPr id="4" name="Picture 2" descr="https://encrypted-tbn2.gstatic.com/images?q=tbn:ANd9GcQIXJXLldU5VRhveV0UPRtFLCchIU3WTi2VI1WFJw7xGear92gLO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995036" y="187000"/>
            <a:ext cx="1969452" cy="180184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  <p:sp>
        <p:nvSpPr>
          <p:cNvPr id="5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47F499-35EC-47F5-ADA8-AEB26AC70B62}" type="slidenum">
              <a:rPr kumimoji="0" lang="en-GB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BA76B1-107F-44F0-B576-A3D6D2AA1CED}"/>
              </a:ext>
            </a:extLst>
          </p:cNvPr>
          <p:cNvSpPr txBox="1"/>
          <p:nvPr/>
        </p:nvSpPr>
        <p:spPr>
          <a:xfrm>
            <a:off x="5796136" y="476672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rgbClr val="00CCCC"/>
                </a:solidFill>
              </a:rPr>
              <a:t>Part 2</a:t>
            </a:r>
          </a:p>
        </p:txBody>
      </p:sp>
    </p:spTree>
    <p:extLst>
      <p:ext uri="{BB962C8B-B14F-4D97-AF65-F5344CB8AC3E}">
        <p14:creationId xmlns:p14="http://schemas.microsoft.com/office/powerpoint/2010/main" val="3926759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534"/>
    </mc:Choice>
    <mc:Fallback xmlns="">
      <p:transition spd="slow" advTm="31534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Overview of HTML Tags: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>
              <a:lnSpc>
                <a:spcPct val="90000"/>
              </a:lnSpc>
            </a:pPr>
            <a:r>
              <a:rPr lang="en-US" dirty="0">
                <a:cs typeface="Times New Roman" pitchFamily="18" charset="0"/>
              </a:rPr>
              <a:t>Paragraph tag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 b="1" dirty="0">
                <a:latin typeface="Times New Roman" pitchFamily="18" charset="0"/>
                <a:cs typeface="Times New Roman" pitchFamily="18" charset="0"/>
              </a:rPr>
              <a:t>&lt;p&gt;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i="1" dirty="0">
                <a:latin typeface="Times New Roman" pitchFamily="18" charset="0"/>
                <a:cs typeface="Times New Roman" pitchFamily="18" charset="0"/>
              </a:rPr>
              <a:t>……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&lt;/p&gt;</a:t>
            </a:r>
          </a:p>
          <a:p>
            <a:pPr lvl="1">
              <a:lnSpc>
                <a:spcPct val="90000"/>
              </a:lnSpc>
            </a:pPr>
            <a:r>
              <a:rPr lang="en-US" dirty="0">
                <a:cs typeface="Times New Roman" pitchFamily="18" charset="0"/>
              </a:rPr>
              <a:t>	Groups sentences and sections of text together. </a:t>
            </a:r>
          </a:p>
          <a:p>
            <a:pPr lvl="1">
              <a:lnSpc>
                <a:spcPct val="90000"/>
              </a:lnSpc>
            </a:pPr>
            <a:r>
              <a:rPr lang="en-US" dirty="0">
                <a:cs typeface="Times New Roman" pitchFamily="18" charset="0"/>
              </a:rPr>
              <a:t>	Can be used to create blank or spaces line above and below the paragraph</a:t>
            </a:r>
            <a:endParaRPr lang="en-GB" dirty="0"/>
          </a:p>
          <a:p>
            <a:pPr lvl="1">
              <a:lnSpc>
                <a:spcPct val="90000"/>
              </a:lnSpc>
            </a:pPr>
            <a:r>
              <a:rPr lang="en-GB" dirty="0">
                <a:cs typeface="Times New Roman" pitchFamily="18" charset="0"/>
              </a:rPr>
              <a:t>	Can have an </a:t>
            </a:r>
            <a:r>
              <a:rPr lang="en-GB" i="1" dirty="0">
                <a:solidFill>
                  <a:srgbClr val="0070C0"/>
                </a:solidFill>
                <a:cs typeface="Times New Roman" pitchFamily="18" charset="0"/>
              </a:rPr>
              <a:t>attribute</a:t>
            </a:r>
            <a:r>
              <a:rPr lang="en-GB" dirty="0">
                <a:cs typeface="Times New Roman" pitchFamily="18" charset="0"/>
              </a:rPr>
              <a:t> to align the paragraph.</a:t>
            </a:r>
          </a:p>
          <a:p>
            <a:pPr lvl="2">
              <a:lnSpc>
                <a:spcPct val="90000"/>
              </a:lnSpc>
            </a:pPr>
            <a:r>
              <a:rPr lang="en-GB" dirty="0"/>
              <a:t> </a:t>
            </a:r>
            <a:r>
              <a:rPr lang="en-GB" b="1" dirty="0"/>
              <a:t>Example: &lt;p align="right"&gt; </a:t>
            </a:r>
            <a:r>
              <a:rPr lang="en-GB" dirty="0"/>
              <a:t>Hello </a:t>
            </a:r>
            <a:r>
              <a:rPr lang="en-GB" b="1" dirty="0"/>
              <a:t>&lt;/p&gt;</a:t>
            </a:r>
          </a:p>
          <a:p>
            <a:pPr lvl="2">
              <a:lnSpc>
                <a:spcPct val="90000"/>
              </a:lnSpc>
            </a:pPr>
            <a:r>
              <a:rPr lang="en-GB" b="1" dirty="0">
                <a:cs typeface="Times New Roman" pitchFamily="18" charset="0"/>
              </a:rPr>
              <a:t>Syntax: </a:t>
            </a:r>
            <a:r>
              <a:rPr lang="en-GB" dirty="0"/>
              <a:t> </a:t>
            </a:r>
            <a:r>
              <a:rPr lang="en-GB" b="1" dirty="0"/>
              <a:t>&lt;p align="</a:t>
            </a:r>
            <a:r>
              <a:rPr lang="en-GB" dirty="0"/>
              <a:t>left|right|center|justify</a:t>
            </a:r>
            <a:r>
              <a:rPr lang="en-GB" b="1" dirty="0"/>
              <a:t>"&gt;...&lt;/p&gt;</a:t>
            </a:r>
          </a:p>
          <a:p>
            <a:pPr lvl="2">
              <a:lnSpc>
                <a:spcPct val="90000"/>
              </a:lnSpc>
            </a:pPr>
            <a:r>
              <a:rPr lang="en-GB" b="1" dirty="0">
                <a:cs typeface="Times New Roman" pitchFamily="18" charset="0"/>
              </a:rPr>
              <a:t>The alignment works only for HTML 4.01 in HTML 5 the alignment will be controlled from the CSS files.</a:t>
            </a:r>
            <a:endParaRPr lang="en-US" b="1" dirty="0">
              <a:cs typeface="Times New Roman" pitchFamily="18" charset="0"/>
            </a:endParaRPr>
          </a:p>
        </p:txBody>
      </p:sp>
      <p:sp>
        <p:nvSpPr>
          <p:cNvPr id="4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47F499-35EC-47F5-ADA8-AEB26AC70B62}" type="slidenum">
              <a:rPr kumimoji="0" lang="en-GB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3127"/>
    </mc:Choice>
    <mc:Fallback xmlns="">
      <p:transition spd="slow" advTm="831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4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Overview of HTML Tags: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To create custom</a:t>
            </a:r>
          </a:p>
          <a:p>
            <a:pPr>
              <a:buNone/>
            </a:pPr>
            <a:r>
              <a:rPr lang="en-GB" dirty="0"/>
              <a:t>Headings: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3062064"/>
            <a:ext cx="4191000" cy="2743200"/>
          </a:xfrm>
          <a:prstGeom prst="rect">
            <a:avLst/>
          </a:prstGeom>
          <a:solidFill>
            <a:schemeClr val="bg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6" name="Rectangle 5"/>
          <p:cNvSpPr txBox="1">
            <a:spLocks noChangeArrowheads="1"/>
          </p:cNvSpPr>
          <p:nvPr/>
        </p:nvSpPr>
        <p:spPr>
          <a:xfrm>
            <a:off x="228600" y="3213496"/>
            <a:ext cx="4932363" cy="36718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485E2A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&lt;h1&gt;Heading Level 1&lt;/h1&gt;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485E2A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&lt;h2&gt;Heading Level 2&lt;/h2&gt;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485E2A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&lt;h3&gt;Heading Level 3&lt;/h3&gt;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485E2A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&lt;h4&gt;Heading Level 4&lt;/h4&gt;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485E2A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&lt;h5&gt;Heading Level 5&lt;/h5&gt;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485E2A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&lt;h6&gt;Heading Level 6&lt;/h6&gt;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485E2A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485E2A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14329" y="1196752"/>
            <a:ext cx="4194175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47F499-35EC-47F5-ADA8-AEB26AC70B62}" type="slidenum">
              <a:rPr kumimoji="0" lang="en-GB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6875"/>
    </mc:Choice>
    <mc:Fallback xmlns="">
      <p:transition spd="slow" advTm="568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75E287A-0370-46E3-9FAE-66EE9DDFED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806" r="4999" b="51260"/>
          <a:stretch/>
        </p:blipFill>
        <p:spPr>
          <a:xfrm>
            <a:off x="42834" y="5367076"/>
            <a:ext cx="8686800" cy="1596456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Overview of HTML Tags: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cs typeface="Times New Roman" pitchFamily="18" charset="0"/>
              </a:rPr>
              <a:t>Blockquote Tag:</a:t>
            </a:r>
          </a:p>
          <a:p>
            <a:pPr lvl="1"/>
            <a:r>
              <a:rPr lang="en-US" dirty="0">
                <a:cs typeface="Times New Roman" pitchFamily="18" charset="0"/>
              </a:rPr>
              <a:t>Indents a block of text for emphasis or better paragraph structure:</a:t>
            </a:r>
          </a:p>
          <a:p>
            <a:pPr lvl="1"/>
            <a:r>
              <a:rPr lang="en-US" dirty="0">
                <a:cs typeface="Times New Roman" pitchFamily="18" charset="0"/>
              </a:rPr>
              <a:t>Syntax:</a:t>
            </a:r>
          </a:p>
          <a:p>
            <a:pPr lvl="3">
              <a:buFont typeface="Wingdings" pitchFamily="2" charset="2"/>
              <a:buNone/>
            </a:pPr>
            <a:r>
              <a:rPr lang="en-US" sz="1600" b="1" dirty="0">
                <a:latin typeface="Times New Roman" pitchFamily="18" charset="0"/>
                <a:cs typeface="Times New Roman" pitchFamily="18" charset="0"/>
              </a:rPr>
              <a:t>&lt;blockquote&gt;</a:t>
            </a:r>
          </a:p>
          <a:p>
            <a:pPr lvl="3">
              <a:buFont typeface="Wingdings" pitchFamily="2" charset="2"/>
              <a:buNone/>
            </a:pPr>
            <a:r>
              <a:rPr lang="en-US" sz="1600" b="1" i="1" dirty="0">
                <a:latin typeface="Times New Roman" pitchFamily="18" charset="0"/>
                <a:cs typeface="Times New Roman" pitchFamily="18" charset="0"/>
              </a:rPr>
              <a:t>   …text here…</a:t>
            </a:r>
          </a:p>
          <a:p>
            <a:pPr lvl="3">
              <a:buFont typeface="Wingdings" pitchFamily="2" charset="2"/>
              <a:buNone/>
            </a:pPr>
            <a:r>
              <a:rPr lang="en-US" sz="1600" b="1" dirty="0">
                <a:latin typeface="Times New Roman" pitchFamily="18" charset="0"/>
                <a:cs typeface="Times New Roman" pitchFamily="18" charset="0"/>
              </a:rPr>
              <a:t>&lt;/blockquote&gt;</a:t>
            </a:r>
            <a:endParaRPr lang="en-US" dirty="0">
              <a:cs typeface="Times New Roman" pitchFamily="18" charset="0"/>
            </a:endParaRPr>
          </a:p>
          <a:p>
            <a:pPr lvl="1"/>
            <a:r>
              <a:rPr lang="en-GB" dirty="0"/>
              <a:t>Example:</a:t>
            </a:r>
          </a:p>
        </p:txBody>
      </p:sp>
      <p:sp>
        <p:nvSpPr>
          <p:cNvPr id="5" name="Rectangle 4"/>
          <p:cNvSpPr/>
          <p:nvPr/>
        </p:nvSpPr>
        <p:spPr>
          <a:xfrm>
            <a:off x="1187624" y="5949280"/>
            <a:ext cx="4320480" cy="21602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257F5FD-214C-4F83-8C71-9EDD360802FD}"/>
              </a:ext>
            </a:extLst>
          </p:cNvPr>
          <p:cNvSpPr/>
          <p:nvPr/>
        </p:nvSpPr>
        <p:spPr>
          <a:xfrm>
            <a:off x="1166828" y="6248337"/>
            <a:ext cx="7365612" cy="47609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B0849C1-FB9B-4F2C-8854-E93213F67D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3688" y="3250147"/>
            <a:ext cx="7181850" cy="208597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2193"/>
    </mc:Choice>
    <mc:Fallback xmlns="">
      <p:transition spd="slow" advTm="921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4"/>
      <p:bldP spid="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Overview of HTML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cs typeface="Times New Roman" pitchFamily="18" charset="0"/>
              </a:rPr>
              <a:t>Line Break Tag: </a:t>
            </a:r>
          </a:p>
          <a:p>
            <a:pPr lvl="1"/>
            <a:r>
              <a:rPr lang="en-US" dirty="0">
                <a:cs typeface="Times New Roman" pitchFamily="18" charset="0"/>
              </a:rPr>
              <a:t>&lt;BR&gt; </a:t>
            </a:r>
          </a:p>
          <a:p>
            <a:pPr lvl="1"/>
            <a:r>
              <a:rPr lang="en-US" dirty="0">
                <a:cs typeface="Times New Roman" pitchFamily="18" charset="0"/>
              </a:rPr>
              <a:t>Sometimes called </a:t>
            </a:r>
            <a:r>
              <a:rPr lang="en-US" b="1" dirty="0">
                <a:cs typeface="Times New Roman" pitchFamily="18" charset="0"/>
              </a:rPr>
              <a:t>Void.</a:t>
            </a:r>
          </a:p>
          <a:p>
            <a:pPr lvl="1"/>
            <a:r>
              <a:rPr lang="en-US" dirty="0">
                <a:cs typeface="Times New Roman" pitchFamily="18" charset="0"/>
              </a:rPr>
              <a:t>One of few tags that do not need closing!</a:t>
            </a:r>
          </a:p>
          <a:p>
            <a:pPr lvl="1"/>
            <a:r>
              <a:rPr lang="en-US" dirty="0">
                <a:cs typeface="Times New Roman" pitchFamily="18" charset="0"/>
              </a:rPr>
              <a:t>Makes the next element or text to show up on a new line.</a:t>
            </a:r>
          </a:p>
          <a:p>
            <a:pPr lvl="1"/>
            <a:r>
              <a:rPr lang="en-US" dirty="0">
                <a:cs typeface="Times New Roman" pitchFamily="18" charset="0"/>
              </a:rPr>
              <a:t>Syntax: </a:t>
            </a:r>
            <a:r>
              <a:rPr lang="en-US" b="1" i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&lt;br&gt;</a:t>
            </a:r>
            <a:br>
              <a:rPr lang="en-US" b="1" dirty="0">
                <a:latin typeface="Times New Roman" pitchFamily="18" charset="0"/>
                <a:cs typeface="Times New Roman" pitchFamily="18" charset="0"/>
              </a:rPr>
            </a:br>
            <a:r>
              <a:rPr lang="en-US" b="1" i="1" dirty="0">
                <a:latin typeface="Times New Roman" pitchFamily="18" charset="0"/>
                <a:cs typeface="Times New Roman" pitchFamily="18" charset="0"/>
              </a:rPr>
              <a:t>This starts on a new line….</a:t>
            </a:r>
            <a:br>
              <a:rPr lang="en-US" b="1" i="1" dirty="0">
                <a:latin typeface="Times New Roman" pitchFamily="18" charset="0"/>
                <a:cs typeface="Times New Roman" pitchFamily="18" charset="0"/>
              </a:rPr>
            </a:br>
            <a:endParaRPr lang="en-US" b="1" i="1" dirty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dirty="0">
              <a:cs typeface="Times New Roman" pitchFamily="18" charset="0"/>
            </a:endParaRPr>
          </a:p>
          <a:p>
            <a:endParaRPr lang="en-GB" dirty="0"/>
          </a:p>
        </p:txBody>
      </p:sp>
      <p:sp>
        <p:nvSpPr>
          <p:cNvPr id="4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47F499-35EC-47F5-ADA8-AEB26AC70B62}" type="slidenum">
              <a:rPr kumimoji="0" lang="en-GB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363"/>
    </mc:Choice>
    <mc:Fallback xmlns="">
      <p:transition spd="slow" advTm="27363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Overview of HTML Tags: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65760" indent="-283464" fontAlgn="auto">
              <a:lnSpc>
                <a:spcPct val="90000"/>
              </a:lnSpc>
              <a:spcAft>
                <a:spcPts val="0"/>
              </a:spcAft>
              <a:buFont typeface="Wingdings 2"/>
              <a:buChar char=""/>
              <a:defRPr/>
            </a:pPr>
            <a:r>
              <a:rPr lang="en-US" sz="2800" u="sng" dirty="0">
                <a:cs typeface="Times New Roman" pitchFamily="18" charset="0"/>
              </a:rPr>
              <a:t>Text Style Tags: Bold / Italic / Underlined</a:t>
            </a:r>
          </a:p>
          <a:p>
            <a:pPr marL="365760" indent="-283464" fontAlgn="auto">
              <a:lnSpc>
                <a:spcPct val="90000"/>
              </a:lnSpc>
              <a:spcAft>
                <a:spcPts val="0"/>
              </a:spcAft>
              <a:buFont typeface="Wingdings 2"/>
              <a:buChar char=""/>
              <a:defRPr/>
            </a:pPr>
            <a:endParaRPr lang="en-US" sz="2800" u="sng" dirty="0">
              <a:cs typeface="Times New Roman" pitchFamily="18" charset="0"/>
            </a:endParaRPr>
          </a:p>
          <a:p>
            <a:pPr marL="365760" indent="-283464" fontAlgn="auto">
              <a:lnSpc>
                <a:spcPct val="90000"/>
              </a:lnSpc>
              <a:spcAft>
                <a:spcPts val="0"/>
              </a:spcAft>
              <a:defRPr/>
            </a:pPr>
            <a:r>
              <a:rPr lang="en-US" sz="2000" u="sng" dirty="0">
                <a:cs typeface="Arial" pitchFamily="34" charset="0"/>
              </a:rPr>
              <a:t>BOLD: </a:t>
            </a:r>
            <a:r>
              <a:rPr lang="en-US" sz="2000" b="1" dirty="0">
                <a:cs typeface="Arial" pitchFamily="34" charset="0"/>
              </a:rPr>
              <a:t>&lt;strong&gt;&lt;/strong&gt;  </a:t>
            </a:r>
            <a:r>
              <a:rPr lang="en-US" sz="2000" dirty="0">
                <a:cs typeface="Arial" pitchFamily="34" charset="0"/>
              </a:rPr>
              <a:t>Also</a:t>
            </a:r>
            <a:r>
              <a:rPr lang="en-US" sz="2000" b="1" dirty="0">
                <a:cs typeface="Arial" pitchFamily="34" charset="0"/>
              </a:rPr>
              <a:t> &lt;b&gt;&lt;/b&gt;</a:t>
            </a:r>
          </a:p>
          <a:p>
            <a:pPr marL="886968" lvl="2">
              <a:lnSpc>
                <a:spcPct val="90000"/>
              </a:lnSpc>
              <a:defRPr/>
            </a:pPr>
            <a:r>
              <a:rPr lang="en-US" sz="2000" dirty="0">
                <a:cs typeface="Times New Roman" pitchFamily="18" charset="0"/>
              </a:rPr>
              <a:t>To make the text go Bold.</a:t>
            </a:r>
            <a:br>
              <a:rPr lang="en-US" sz="2000" dirty="0">
                <a:cs typeface="Times New Roman" pitchFamily="18" charset="0"/>
              </a:rPr>
            </a:br>
            <a:r>
              <a:rPr lang="en-US" sz="2000" b="1" dirty="0">
                <a:cs typeface="Times New Roman" pitchFamily="18" charset="0"/>
              </a:rPr>
              <a:t>&lt;strong&gt; </a:t>
            </a:r>
            <a:r>
              <a:rPr lang="en-US" sz="2000" dirty="0">
                <a:cs typeface="Times New Roman" pitchFamily="18" charset="0"/>
              </a:rPr>
              <a:t>Our First Lesson </a:t>
            </a:r>
            <a:r>
              <a:rPr lang="en-US" sz="2000" b="1" dirty="0">
                <a:cs typeface="Times New Roman" pitchFamily="18" charset="0"/>
              </a:rPr>
              <a:t>&lt;/strong&gt;</a:t>
            </a:r>
            <a:br>
              <a:rPr lang="en-US" sz="2000" b="1" dirty="0">
                <a:cs typeface="Times New Roman" pitchFamily="18" charset="0"/>
              </a:rPr>
            </a:br>
            <a:endParaRPr lang="en-US" sz="2000" dirty="0">
              <a:cs typeface="Arial" pitchFamily="34" charset="0"/>
            </a:endParaRPr>
          </a:p>
          <a:p>
            <a:pPr marL="486918" lvl="1">
              <a:lnSpc>
                <a:spcPct val="90000"/>
              </a:lnSpc>
              <a:buFont typeface="Arial" pitchFamily="34" charset="0"/>
              <a:buChar char="•"/>
              <a:defRPr/>
            </a:pPr>
            <a:r>
              <a:rPr lang="en-US" sz="2000" u="sng" dirty="0">
                <a:cs typeface="Arial" pitchFamily="34" charset="0"/>
              </a:rPr>
              <a:t>ITALIC: </a:t>
            </a:r>
            <a:r>
              <a:rPr lang="en-US" sz="2000" b="1" dirty="0">
                <a:cs typeface="Arial" pitchFamily="34" charset="0"/>
              </a:rPr>
              <a:t>&lt;em&gt;&lt;/em&gt; </a:t>
            </a:r>
            <a:r>
              <a:rPr lang="en-US" sz="2000" dirty="0">
                <a:cs typeface="Arial" pitchFamily="34" charset="0"/>
              </a:rPr>
              <a:t>also</a:t>
            </a:r>
            <a:r>
              <a:rPr lang="en-US" sz="2000" b="1" dirty="0">
                <a:cs typeface="Arial" pitchFamily="34" charset="0"/>
              </a:rPr>
              <a:t> &lt;i&gt;&lt;/i&gt;</a:t>
            </a:r>
          </a:p>
          <a:p>
            <a:pPr marL="886968" lvl="2">
              <a:lnSpc>
                <a:spcPct val="90000"/>
              </a:lnSpc>
              <a:defRPr/>
            </a:pPr>
            <a:r>
              <a:rPr lang="en-US" sz="2000" dirty="0">
                <a:cs typeface="Times New Roman" pitchFamily="18" charset="0"/>
              </a:rPr>
              <a:t>Make the text go slightly side ways</a:t>
            </a:r>
          </a:p>
          <a:p>
            <a:pPr marL="886968" lvl="2">
              <a:lnSpc>
                <a:spcPct val="90000"/>
              </a:lnSpc>
              <a:defRPr/>
            </a:pPr>
            <a:r>
              <a:rPr lang="en-US" sz="2000" b="1" dirty="0">
                <a:cs typeface="Times New Roman" pitchFamily="18" charset="0"/>
              </a:rPr>
              <a:t>	&lt;em&gt; </a:t>
            </a:r>
            <a:r>
              <a:rPr lang="en-US" sz="2000" dirty="0">
                <a:cs typeface="Times New Roman" pitchFamily="18" charset="0"/>
              </a:rPr>
              <a:t>HTML 5</a:t>
            </a:r>
            <a:r>
              <a:rPr lang="en-US" sz="2000" b="1" dirty="0">
                <a:cs typeface="Times New Roman" pitchFamily="18" charset="0"/>
              </a:rPr>
              <a:t>&lt;/em&gt;</a:t>
            </a:r>
            <a:br>
              <a:rPr lang="en-US" sz="2000" b="1" dirty="0">
                <a:cs typeface="Times New Roman" pitchFamily="18" charset="0"/>
              </a:rPr>
            </a:br>
            <a:endParaRPr lang="en-US" sz="2000" b="1" dirty="0">
              <a:cs typeface="Times New Roman" pitchFamily="18" charset="0"/>
            </a:endParaRPr>
          </a:p>
          <a:p>
            <a:pPr marL="486918" lvl="1">
              <a:lnSpc>
                <a:spcPct val="90000"/>
              </a:lnSpc>
              <a:buFont typeface="Arial" pitchFamily="34" charset="0"/>
              <a:buChar char="•"/>
              <a:defRPr/>
            </a:pPr>
            <a:r>
              <a:rPr lang="en-US" sz="2000" u="sng" dirty="0">
                <a:cs typeface="Times New Roman" pitchFamily="18" charset="0"/>
              </a:rPr>
              <a:t>Underlined:</a:t>
            </a:r>
            <a:r>
              <a:rPr lang="en-US" sz="2000" b="1" u="sng" dirty="0">
                <a:cs typeface="Times New Roman" pitchFamily="18" charset="0"/>
              </a:rPr>
              <a:t>  </a:t>
            </a:r>
            <a:r>
              <a:rPr lang="en-US" sz="2000" b="1" dirty="0">
                <a:cs typeface="Times New Roman" pitchFamily="18" charset="0"/>
              </a:rPr>
              <a:t>&lt;U&gt; &lt;/U&gt;</a:t>
            </a:r>
          </a:p>
          <a:p>
            <a:pPr marL="886968" lvl="2">
              <a:lnSpc>
                <a:spcPct val="90000"/>
              </a:lnSpc>
              <a:defRPr/>
            </a:pPr>
            <a:r>
              <a:rPr lang="en-US" sz="2000" dirty="0">
                <a:cs typeface="Times New Roman" pitchFamily="18" charset="0"/>
              </a:rPr>
              <a:t>Underlines the text</a:t>
            </a:r>
          </a:p>
          <a:p>
            <a:pPr marL="886968" lvl="2">
              <a:lnSpc>
                <a:spcPct val="90000"/>
              </a:lnSpc>
              <a:defRPr/>
            </a:pPr>
            <a:r>
              <a:rPr lang="en-US" sz="2000" b="1" dirty="0">
                <a:cs typeface="Times New Roman" pitchFamily="18" charset="0"/>
              </a:rPr>
              <a:t>&lt;U&gt; </a:t>
            </a:r>
            <a:r>
              <a:rPr lang="en-US" sz="2000" dirty="0">
                <a:cs typeface="Times New Roman" pitchFamily="18" charset="0"/>
              </a:rPr>
              <a:t>Read the lecture slides today </a:t>
            </a:r>
            <a:r>
              <a:rPr lang="en-US" sz="2000" b="1" dirty="0">
                <a:cs typeface="Times New Roman" pitchFamily="18" charset="0"/>
              </a:rPr>
              <a:t>&lt;/U&gt;</a:t>
            </a:r>
          </a:p>
          <a:p>
            <a:endParaRPr lang="en-GB" dirty="0"/>
          </a:p>
        </p:txBody>
      </p:sp>
      <p:sp>
        <p:nvSpPr>
          <p:cNvPr id="4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47F499-35EC-47F5-ADA8-AEB26AC70B62}" type="slidenum">
              <a:rPr kumimoji="0" lang="en-GB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1094"/>
    </mc:Choice>
    <mc:Fallback xmlns="">
      <p:transition spd="slow" advTm="1110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F8DB13E-4D10-46EB-94D5-DC7AB381B1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940" r="5499" b="55639"/>
          <a:stretch/>
        </p:blipFill>
        <p:spPr>
          <a:xfrm>
            <a:off x="0" y="692696"/>
            <a:ext cx="8641136" cy="1909991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10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47F499-35EC-47F5-ADA8-AEB26AC70B62}" type="slidenum">
              <a:rPr kumimoji="0" lang="en-GB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ED7C70F-55EF-44F5-BF3F-62799E2B2DB4}"/>
              </a:ext>
            </a:extLst>
          </p:cNvPr>
          <p:cNvSpPr/>
          <p:nvPr/>
        </p:nvSpPr>
        <p:spPr>
          <a:xfrm>
            <a:off x="827584" y="1988840"/>
            <a:ext cx="7776864" cy="3600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4B8E9AF-7A05-48CA-B4FE-CDBF43A957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551" y="3390831"/>
            <a:ext cx="8312705" cy="2414433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2108"/>
    </mc:Choice>
    <mc:Fallback xmlns="">
      <p:transition spd="slow" advTm="1021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Lecture Content: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buNone/>
            </a:pPr>
            <a:r>
              <a:rPr lang="en-GB" b="1" dirty="0"/>
              <a:t>Section one:</a:t>
            </a:r>
          </a:p>
          <a:p>
            <a:r>
              <a:rPr lang="en-GB" dirty="0"/>
              <a:t>What is HTML?</a:t>
            </a:r>
          </a:p>
          <a:p>
            <a:pPr lvl="1"/>
            <a:r>
              <a:rPr lang="en-GB" dirty="0"/>
              <a:t>Definition and history.</a:t>
            </a:r>
          </a:p>
          <a:p>
            <a:r>
              <a:rPr lang="en-GB" dirty="0"/>
              <a:t>Getting started:</a:t>
            </a:r>
          </a:p>
          <a:p>
            <a:pPr lvl="1"/>
            <a:r>
              <a:rPr lang="en-GB" dirty="0"/>
              <a:t>Application to start HTML.</a:t>
            </a:r>
          </a:p>
          <a:p>
            <a:pPr lvl="1"/>
            <a:r>
              <a:rPr lang="en-GB" dirty="0"/>
              <a:t>Main structure.</a:t>
            </a:r>
          </a:p>
          <a:p>
            <a:pPr lvl="1"/>
            <a:r>
              <a:rPr lang="en-GB" dirty="0"/>
              <a:t>Saving your work.</a:t>
            </a:r>
          </a:p>
          <a:p>
            <a:r>
              <a:rPr lang="en-GB" dirty="0"/>
              <a:t>Facts about HTML Tags.</a:t>
            </a:r>
          </a:p>
          <a:p>
            <a:r>
              <a:rPr lang="en-GB" dirty="0"/>
              <a:t>Overview of HTML Tags:</a:t>
            </a:r>
          </a:p>
          <a:p>
            <a:pPr lvl="1"/>
            <a:r>
              <a:rPr lang="en-GB" dirty="0"/>
              <a:t>Paragraphs, Headings, Blockquote, Line Breaks, Text styles, Hyperlinks, and Images.</a:t>
            </a:r>
          </a:p>
          <a:p>
            <a:pPr>
              <a:buNone/>
            </a:pPr>
            <a:endParaRPr lang="en-GB" dirty="0"/>
          </a:p>
          <a:p>
            <a:pPr lvl="1"/>
            <a:endParaRPr lang="en-GB" dirty="0"/>
          </a:p>
          <a:p>
            <a:endParaRPr lang="en-GB" dirty="0"/>
          </a:p>
          <a:p>
            <a:pPr lvl="1"/>
            <a:endParaRPr lang="en-GB" dirty="0"/>
          </a:p>
          <a:p>
            <a:pPr>
              <a:buNone/>
            </a:pPr>
            <a:endParaRPr lang="en-GB" dirty="0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47F499-35EC-47F5-ADA8-AEB26AC70B62}" type="slidenum">
              <a:rPr kumimoji="0" lang="en-GB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850"/>
    </mc:Choice>
    <mc:Fallback xmlns="">
      <p:transition spd="slow" advTm="388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0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0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0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Overview of HTML Tags: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>
                <a:solidFill>
                  <a:schemeClr val="tx1"/>
                </a:solidFill>
              </a:rPr>
              <a:t>Creating a hyperlink in HTML:</a:t>
            </a:r>
          </a:p>
          <a:p>
            <a:pPr lvl="1"/>
            <a:r>
              <a:rPr lang="en-US" sz="2400" dirty="0">
                <a:solidFill>
                  <a:schemeClr val="tx1"/>
                </a:solidFill>
              </a:rPr>
              <a:t>HTML uses the &lt;A&gt;…&lt;/A&gt; tag for Anchors (for links)</a:t>
            </a:r>
          </a:p>
          <a:p>
            <a:pPr lvl="1"/>
            <a:r>
              <a:rPr lang="en-US" sz="2400" dirty="0">
                <a:solidFill>
                  <a:schemeClr val="tx1"/>
                </a:solidFill>
              </a:rPr>
              <a:t>However this tag has an </a:t>
            </a:r>
            <a:r>
              <a:rPr lang="en-US" sz="2400" i="1" dirty="0">
                <a:solidFill>
                  <a:srgbClr val="0070C0"/>
                </a:solidFill>
              </a:rPr>
              <a:t>attribute</a:t>
            </a:r>
            <a:r>
              <a:rPr lang="en-US" sz="2400" dirty="0">
                <a:solidFill>
                  <a:schemeClr val="tx1"/>
                </a:solidFill>
              </a:rPr>
              <a:t> to create the link. This attribute is </a:t>
            </a:r>
            <a:r>
              <a:rPr lang="en-US" sz="2400" b="1" dirty="0">
                <a:solidFill>
                  <a:schemeClr val="tx1"/>
                </a:solidFill>
              </a:rPr>
              <a:t>HREF.</a:t>
            </a:r>
          </a:p>
          <a:p>
            <a:pPr lvl="1"/>
            <a:r>
              <a:rPr lang="en-US" sz="2400" dirty="0">
                <a:solidFill>
                  <a:schemeClr val="tx1"/>
                </a:solidFill>
              </a:rPr>
              <a:t>So to create a uel.ac.uk link on HTML page:</a:t>
            </a:r>
          </a:p>
          <a:p>
            <a:pPr lvl="3"/>
            <a:r>
              <a:rPr lang="en-US" b="1" dirty="0">
                <a:solidFill>
                  <a:schemeClr val="tx1"/>
                </a:solidFill>
              </a:rPr>
              <a:t>&lt;A HREF = http://www.uel.ac.uk&gt;…. &lt;/A&gt;</a:t>
            </a:r>
          </a:p>
          <a:p>
            <a:pPr lvl="2"/>
            <a:r>
              <a:rPr lang="en-US" sz="2000" dirty="0">
                <a:solidFill>
                  <a:schemeClr val="tx1"/>
                </a:solidFill>
              </a:rPr>
              <a:t>In the empty dots you would write whatever text you find fit. For instance if we want people to ‘Click here’ to connect to UEL.</a:t>
            </a:r>
            <a:endParaRPr lang="en-GB" dirty="0">
              <a:solidFill>
                <a:schemeClr val="tx1"/>
              </a:solidFill>
            </a:endParaRPr>
          </a:p>
          <a:p>
            <a:pPr lvl="2"/>
            <a:r>
              <a:rPr lang="en-GB" sz="2000" dirty="0">
                <a:solidFill>
                  <a:schemeClr val="tx1"/>
                </a:solidFill>
              </a:rPr>
              <a:t>You can make the link open email instead by saying: </a:t>
            </a:r>
          </a:p>
          <a:p>
            <a:pPr lvl="3"/>
            <a:r>
              <a:rPr lang="en-US" b="1" dirty="0">
                <a:solidFill>
                  <a:schemeClr val="tx1"/>
                </a:solidFill>
              </a:rPr>
              <a:t>&lt;A HREF </a:t>
            </a:r>
            <a:r>
              <a:rPr lang="en-US" b="1">
                <a:solidFill>
                  <a:schemeClr val="tx1"/>
                </a:solidFill>
              </a:rPr>
              <a:t>= mailto</a:t>
            </a:r>
            <a:r>
              <a:rPr lang="en-US" b="1" dirty="0">
                <a:solidFill>
                  <a:schemeClr val="tx1"/>
                </a:solidFill>
              </a:rPr>
              <a:t>:fadi@uel.ac.uk&gt;…. &lt;/A&gt;</a:t>
            </a:r>
          </a:p>
          <a:p>
            <a:pPr lvl="2"/>
            <a:endParaRPr lang="en-US" sz="2000" dirty="0"/>
          </a:p>
        </p:txBody>
      </p:sp>
      <p:pic>
        <p:nvPicPr>
          <p:cNvPr id="24578" name="Picture 2" descr="https://encrypted-tbn0.gstatic.com/images?q=tbn:ANd9GcQByXYLtjE4Oaasy7VfIOFfE9nvHQRUaonHs4Ndz2p-sKLtbkaV6w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69145" y="287825"/>
            <a:ext cx="2123335" cy="141298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noFill/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5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47F499-35EC-47F5-ADA8-AEB26AC70B62}" type="slidenum">
              <a:rPr kumimoji="0" lang="en-GB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1079"/>
    </mc:Choice>
    <mc:Fallback xmlns="">
      <p:transition spd="slow" advTm="1810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4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0716178-5A17-45CB-B465-C98C70B944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7" t="10940" r="8263" b="41180"/>
          <a:stretch/>
        </p:blipFill>
        <p:spPr>
          <a:xfrm>
            <a:off x="179512" y="836712"/>
            <a:ext cx="8352928" cy="2736304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5" name="Rectangle 4"/>
          <p:cNvSpPr/>
          <p:nvPr/>
        </p:nvSpPr>
        <p:spPr>
          <a:xfrm>
            <a:off x="1151620" y="2492896"/>
            <a:ext cx="6408712" cy="56880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47F499-35EC-47F5-ADA8-AEB26AC70B62}" type="slidenum">
              <a:rPr kumimoji="0" lang="en-GB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6402176-FD62-4F6F-8D1F-93C26A0934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397" y="3607213"/>
            <a:ext cx="7543800" cy="24955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D2EF8F8-8028-46A4-90DF-4115FF1F0F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87824" y="4248854"/>
            <a:ext cx="7543800" cy="249555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5703"/>
    </mc:Choice>
    <mc:Fallback xmlns="">
      <p:transition spd="slow" advTm="1057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A4ACFF-C22D-4E0B-9142-E82752267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End of Part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F02B8E-E663-4C71-9466-55517EABA2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/>
              <a:t>Activity 2.2: What are the meanings of these tags and attributes:</a:t>
            </a:r>
          </a:p>
          <a:p>
            <a:pPr lvl="1"/>
            <a:r>
              <a:rPr lang="en-GB" dirty="0"/>
              <a:t>&lt;p&gt;</a:t>
            </a:r>
          </a:p>
          <a:p>
            <a:pPr lvl="1"/>
            <a:r>
              <a:rPr lang="en-GB" dirty="0"/>
              <a:t>&lt;b&gt;</a:t>
            </a:r>
          </a:p>
          <a:p>
            <a:pPr lvl="1"/>
            <a:r>
              <a:rPr lang="en-GB" dirty="0"/>
              <a:t>&lt;</a:t>
            </a:r>
            <a:r>
              <a:rPr lang="en-GB" dirty="0" err="1"/>
              <a:t>i</a:t>
            </a:r>
            <a:r>
              <a:rPr lang="en-GB" dirty="0"/>
              <a:t>&gt;</a:t>
            </a:r>
          </a:p>
          <a:p>
            <a:pPr lvl="1"/>
            <a:r>
              <a:rPr lang="en-GB" dirty="0"/>
              <a:t>&lt;a&gt;</a:t>
            </a:r>
          </a:p>
          <a:p>
            <a:pPr lvl="1"/>
            <a:r>
              <a:rPr lang="en-GB" dirty="0"/>
              <a:t>&lt;h2&gt;</a:t>
            </a:r>
          </a:p>
          <a:p>
            <a:pPr lvl="1"/>
            <a:r>
              <a:rPr lang="en-GB" dirty="0"/>
              <a:t>&lt;</a:t>
            </a:r>
            <a:r>
              <a:rPr lang="en-GB" dirty="0" err="1"/>
              <a:t>br</a:t>
            </a:r>
            <a:r>
              <a:rPr lang="en-GB" dirty="0"/>
              <a:t>&gt;</a:t>
            </a:r>
          </a:p>
          <a:p>
            <a:pPr lvl="1"/>
            <a:r>
              <a:rPr lang="en-GB" dirty="0"/>
              <a:t>&lt;blockquote&gt;</a:t>
            </a:r>
          </a:p>
          <a:p>
            <a:pPr lvl="1"/>
            <a:r>
              <a:rPr lang="en-GB" dirty="0"/>
              <a:t>&lt;u&gt;</a:t>
            </a:r>
          </a:p>
          <a:p>
            <a:pPr lvl="1"/>
            <a:r>
              <a:rPr lang="en-GB" dirty="0"/>
              <a:t>HREF</a:t>
            </a:r>
          </a:p>
        </p:txBody>
      </p:sp>
    </p:spTree>
    <p:extLst>
      <p:ext uri="{BB962C8B-B14F-4D97-AF65-F5344CB8AC3E}">
        <p14:creationId xmlns:p14="http://schemas.microsoft.com/office/powerpoint/2010/main" val="1545160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123"/>
    </mc:Choice>
    <mc:Fallback xmlns="">
      <p:transition spd="slow" advTm="17123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Overview of HTML Tags:</a:t>
            </a:r>
          </a:p>
        </p:txBody>
      </p:sp>
      <p:pic>
        <p:nvPicPr>
          <p:cNvPr id="37890" name="Picture 2" descr="https://encrypted-tbn0.gstatic.com/images?q=tbn:ANd9GcQh11MNl75QOKJpOy1NnGJbnYphufjuU1ohpgf7z_LMOkze5-FZ"/>
          <p:cNvPicPr>
            <a:picLocks noChangeAspect="1" noChangeArrowheads="1"/>
          </p:cNvPicPr>
          <p:nvPr/>
        </p:nvPicPr>
        <p:blipFill>
          <a:blip r:embed="rId2" cstate="print"/>
          <a:srcRect t="40815"/>
          <a:stretch>
            <a:fillRect/>
          </a:stretch>
        </p:blipFill>
        <p:spPr bwMode="auto">
          <a:xfrm>
            <a:off x="7164288" y="-243408"/>
            <a:ext cx="1656184" cy="2253704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sp>
        <p:nvSpPr>
          <p:cNvPr id="5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47F499-35EC-47F5-ADA8-AEB26AC70B62}" type="slidenum">
              <a:rPr kumimoji="0" lang="en-GB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D40F88F-5D16-41FF-83A6-30AC4DEE28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63A329-3F84-4B40-A330-9EE9BB58FD9F}"/>
              </a:ext>
            </a:extLst>
          </p:cNvPr>
          <p:cNvSpPr txBox="1"/>
          <p:nvPr/>
        </p:nvSpPr>
        <p:spPr>
          <a:xfrm>
            <a:off x="6084168" y="192102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rgbClr val="00CCCC"/>
                </a:solidFill>
              </a:rPr>
              <a:t>Part 3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469"/>
    </mc:Choice>
    <mc:Fallback xmlns="">
      <p:transition spd="slow" advTm="19469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Overview of HTML Tags: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1819431"/>
            <a:ext cx="8229600" cy="4525963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1600" b="1" dirty="0"/>
              <a:t>IMAGES:</a:t>
            </a:r>
          </a:p>
          <a:p>
            <a:r>
              <a:rPr lang="en-US" sz="1600" dirty="0"/>
              <a:t>Inserting a picture is bit challenging. Images are inserted using tag </a:t>
            </a:r>
            <a:r>
              <a:rPr lang="en-US" sz="1600" b="1" dirty="0"/>
              <a:t>&lt;IMG&gt; </a:t>
            </a:r>
            <a:r>
              <a:rPr lang="en-US" sz="1600" dirty="0"/>
              <a:t>and this tag has few interesting </a:t>
            </a:r>
            <a:r>
              <a:rPr lang="en-US" sz="1600" i="1" dirty="0">
                <a:solidFill>
                  <a:srgbClr val="0070C0"/>
                </a:solidFill>
              </a:rPr>
              <a:t>attributes</a:t>
            </a:r>
            <a:r>
              <a:rPr lang="en-US" sz="1600" dirty="0"/>
              <a:t>:</a:t>
            </a:r>
          </a:p>
          <a:p>
            <a:pPr lvl="1"/>
            <a:r>
              <a:rPr lang="en-US" sz="1400" b="1" dirty="0"/>
              <a:t>SRC</a:t>
            </a:r>
            <a:r>
              <a:rPr lang="en-US" sz="1400" dirty="0"/>
              <a:t> (Source) stating where the picture is located. </a:t>
            </a:r>
          </a:p>
          <a:p>
            <a:pPr lvl="2"/>
            <a:r>
              <a:rPr lang="en-US" sz="1100" dirty="0"/>
              <a:t>SRC = “Fadi2.jpg”. </a:t>
            </a:r>
          </a:p>
          <a:p>
            <a:pPr lvl="2"/>
            <a:r>
              <a:rPr lang="en-US" sz="1100" dirty="0"/>
              <a:t>This could also be on dedicated folder for images SRC = “/images/Fadi2.jpg”</a:t>
            </a:r>
          </a:p>
          <a:p>
            <a:pPr lvl="2"/>
            <a:r>
              <a:rPr lang="en-US" sz="1100" b="1" dirty="0"/>
              <a:t>NEVER EVER </a:t>
            </a:r>
            <a:r>
              <a:rPr lang="en-US" sz="1100" dirty="0"/>
              <a:t>link it using directory address: </a:t>
            </a:r>
          </a:p>
          <a:p>
            <a:pPr lvl="3"/>
            <a:r>
              <a:rPr lang="en-US" sz="1100" dirty="0"/>
              <a:t>SRC = “C:/My Documents/Assignment/Images/Fadi2.jpg”</a:t>
            </a:r>
          </a:p>
          <a:p>
            <a:pPr lvl="1"/>
            <a:r>
              <a:rPr lang="en-US" sz="1400" b="1" dirty="0"/>
              <a:t>BORDER</a:t>
            </a:r>
            <a:r>
              <a:rPr lang="en-US" sz="1400" dirty="0"/>
              <a:t> creating a border for image. BORDER = “1”*</a:t>
            </a:r>
          </a:p>
          <a:p>
            <a:pPr lvl="1"/>
            <a:r>
              <a:rPr lang="en-US" sz="1400" b="1" dirty="0"/>
              <a:t>HEIGHT &amp; WIDTH </a:t>
            </a:r>
            <a:r>
              <a:rPr lang="en-US" sz="1400" dirty="0"/>
              <a:t>used to state the height and width, if you want to state fixed size for image. The size is done in pixels. HEIGHT = “200” WIDTH = “200”</a:t>
            </a:r>
          </a:p>
          <a:p>
            <a:pPr lvl="1"/>
            <a:r>
              <a:rPr lang="en-US" sz="1400" b="1" dirty="0"/>
              <a:t>ALT </a:t>
            </a:r>
            <a:r>
              <a:rPr lang="en-US" sz="1400" dirty="0"/>
              <a:t>for alternative text. It is the text the shows up when mouse is over the picture. ALT = “Fadi image”.  </a:t>
            </a:r>
          </a:p>
          <a:p>
            <a:r>
              <a:rPr lang="en-US" sz="1600" b="1" dirty="0"/>
              <a:t>Example: </a:t>
            </a:r>
          </a:p>
          <a:p>
            <a:pPr lvl="1"/>
            <a:r>
              <a:rPr lang="en-US" sz="1400" dirty="0"/>
              <a:t>&lt;IMG SRC="fadi2.jpg", border="1", Height="150", Width="125", Alt="Tutor's image"&gt;</a:t>
            </a:r>
          </a:p>
          <a:p>
            <a:pPr lvl="1">
              <a:buNone/>
            </a:pPr>
            <a:r>
              <a:rPr lang="en-US" sz="1400" dirty="0"/>
              <a:t>*Please note under HTML5 border size will no longer be supported under HTML5 from the Image tag as it will be controlled by the CSS File.</a:t>
            </a:r>
          </a:p>
          <a:p>
            <a:pPr lvl="1"/>
            <a:endParaRPr lang="en-US" sz="1400" dirty="0"/>
          </a:p>
          <a:p>
            <a:endParaRPr lang="en-GB" sz="2000" dirty="0"/>
          </a:p>
        </p:txBody>
      </p:sp>
      <p:pic>
        <p:nvPicPr>
          <p:cNvPr id="37890" name="Picture 2" descr="https://encrypted-tbn0.gstatic.com/images?q=tbn:ANd9GcQh11MNl75QOKJpOy1NnGJbnYphufjuU1ohpgf7z_LMOkze5-FZ"/>
          <p:cNvPicPr>
            <a:picLocks noChangeAspect="1" noChangeArrowheads="1"/>
          </p:cNvPicPr>
          <p:nvPr/>
        </p:nvPicPr>
        <p:blipFill>
          <a:blip r:embed="rId3" cstate="print"/>
          <a:srcRect t="40815"/>
          <a:stretch>
            <a:fillRect/>
          </a:stretch>
        </p:blipFill>
        <p:spPr bwMode="auto">
          <a:xfrm>
            <a:off x="7164288" y="-243408"/>
            <a:ext cx="1656184" cy="2253704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sp>
        <p:nvSpPr>
          <p:cNvPr id="5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47F499-35EC-47F5-ADA8-AEB26AC70B62}" type="slidenum">
              <a:rPr kumimoji="0" lang="en-GB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00475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6570"/>
    </mc:Choice>
    <mc:Fallback xmlns="">
      <p:transition spd="slow" advTm="2865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6D1E38B-A22E-452C-848C-02AA194DF83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861" r="12200" b="33700"/>
          <a:stretch/>
        </p:blipFill>
        <p:spPr>
          <a:xfrm>
            <a:off x="0" y="260648"/>
            <a:ext cx="8028384" cy="3168352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5" name="Rectangle 4"/>
          <p:cNvSpPr/>
          <p:nvPr/>
        </p:nvSpPr>
        <p:spPr>
          <a:xfrm>
            <a:off x="989856" y="2636912"/>
            <a:ext cx="6462464" cy="43204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47F499-35EC-47F5-ADA8-AEB26AC70B62}" type="slidenum">
              <a:rPr kumimoji="0" lang="en-GB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4D8CD53-033B-459C-8A6E-8DE4DD782F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562433"/>
            <a:ext cx="7915275" cy="329565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174"/>
    </mc:Choice>
    <mc:Fallback xmlns="">
      <p:transition spd="slow" advTm="441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E43EFD3-0A4F-4D70-959E-89B399AFA1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260648"/>
            <a:ext cx="4324134" cy="2592288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E6C9C95-3912-4CC6-A00C-B7FEECC17D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3928" y="1124744"/>
            <a:ext cx="3486292" cy="3050908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6097D9D-DA0D-4208-A367-37900EF2A9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672" y="3861048"/>
            <a:ext cx="5072402" cy="2189766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7674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450"/>
    </mc:Choice>
    <mc:Fallback xmlns="">
      <p:transition spd="slow" advTm="344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6D1E38B-A22E-452C-848C-02AA194DF83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861" r="12200" b="33700"/>
          <a:stretch/>
        </p:blipFill>
        <p:spPr>
          <a:xfrm>
            <a:off x="0" y="260648"/>
            <a:ext cx="8028384" cy="3168352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5" name="Rectangle 4"/>
          <p:cNvSpPr/>
          <p:nvPr/>
        </p:nvSpPr>
        <p:spPr>
          <a:xfrm>
            <a:off x="989856" y="2636912"/>
            <a:ext cx="6462464" cy="43204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47F499-35EC-47F5-ADA8-AEB26AC70B62}" type="slidenum">
              <a:rPr kumimoji="0" lang="en-GB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4F24D9C-579E-4BF3-A0B7-B6F225AE64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9752" y="3429000"/>
            <a:ext cx="4968552" cy="352163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61136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770"/>
    </mc:Choice>
    <mc:Fallback xmlns="">
      <p:transition spd="slow" advTm="197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755E2B-02A2-4BAC-B68A-3D0728E7C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End of Part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BB9ED9-3319-4273-97BB-868A001C14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b="1" dirty="0"/>
              <a:t>Activity 2.3. </a:t>
            </a:r>
            <a:r>
              <a:rPr lang="en-GB" dirty="0"/>
              <a:t>Edit the following &lt;IMG&gt; codes to reflect the location of the image which has SRC=“MyPic.JPG”.</a:t>
            </a:r>
          </a:p>
          <a:p>
            <a:pPr lvl="1"/>
            <a:r>
              <a:rPr lang="en-GB" dirty="0"/>
              <a:t>Image is inside folder called ‘Images’ which is on the same folder as your HTML page.</a:t>
            </a:r>
          </a:p>
          <a:p>
            <a:pPr lvl="1"/>
            <a:r>
              <a:rPr lang="en-GB" dirty="0"/>
              <a:t>Image is on the same folder.</a:t>
            </a:r>
          </a:p>
          <a:p>
            <a:pPr lvl="1"/>
            <a:r>
              <a:rPr lang="en-GB" dirty="0"/>
              <a:t>Image is on inside folder called ‘Pictures’ which is on the same folder as your HTML page.</a:t>
            </a:r>
          </a:p>
          <a:p>
            <a:pPr lvl="1"/>
            <a:r>
              <a:rPr lang="en-GB" dirty="0"/>
              <a:t>Image is in a different folder on the C drive ‘C:/This PC/Pictures’. </a:t>
            </a:r>
          </a:p>
        </p:txBody>
      </p:sp>
    </p:spTree>
    <p:extLst>
      <p:ext uri="{BB962C8B-B14F-4D97-AF65-F5344CB8AC3E}">
        <p14:creationId xmlns:p14="http://schemas.microsoft.com/office/powerpoint/2010/main" val="500958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070"/>
    </mc:Choice>
    <mc:Fallback xmlns="">
      <p:transition spd="slow" advTm="4207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Section 2: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b="1" dirty="0"/>
              <a:t>What about:</a:t>
            </a:r>
          </a:p>
          <a:p>
            <a:pPr lvl="1"/>
            <a:r>
              <a:rPr lang="en-GB" dirty="0"/>
              <a:t>Background? Text formatting such as Font, colours, and alignments? Headings? And others?</a:t>
            </a:r>
          </a:p>
          <a:p>
            <a:pPr lvl="1"/>
            <a:r>
              <a:rPr lang="en-GB" dirty="0"/>
              <a:t>We will learn these in the next section.</a:t>
            </a:r>
          </a:p>
          <a:p>
            <a:pPr>
              <a:buNone/>
            </a:pPr>
            <a:endParaRPr lang="en-GB" dirty="0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47F499-35EC-47F5-ADA8-AEB26AC70B62}" type="slidenum">
              <a:rPr kumimoji="0" lang="en-GB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208634-21F8-454D-A3CC-35D0DB9161F6}"/>
              </a:ext>
            </a:extLst>
          </p:cNvPr>
          <p:cNvSpPr txBox="1"/>
          <p:nvPr/>
        </p:nvSpPr>
        <p:spPr>
          <a:xfrm>
            <a:off x="6084168" y="192102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rgbClr val="00CCCC"/>
                </a:solidFill>
              </a:rPr>
              <a:t>Part 4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36254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095"/>
    </mc:Choice>
    <mc:Fallback xmlns="">
      <p:transition spd="slow" advTm="340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Lecture content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None/>
            </a:pPr>
            <a:r>
              <a:rPr lang="en-US" b="1" dirty="0"/>
              <a:t>Section two:</a:t>
            </a:r>
          </a:p>
          <a:p>
            <a:r>
              <a:rPr lang="en-US" dirty="0"/>
              <a:t>What is CSS?</a:t>
            </a:r>
          </a:p>
          <a:p>
            <a:pPr lvl="1"/>
            <a:r>
              <a:rPr lang="en-US" dirty="0"/>
              <a:t>Advantages of CSS.</a:t>
            </a:r>
          </a:p>
          <a:p>
            <a:r>
              <a:rPr lang="en-US" dirty="0"/>
              <a:t>Review CSS Codes</a:t>
            </a:r>
          </a:p>
          <a:p>
            <a:r>
              <a:rPr lang="en-US" dirty="0"/>
              <a:t>How to link CSS to HTML</a:t>
            </a:r>
          </a:p>
          <a:p>
            <a:r>
              <a:rPr lang="en-US" dirty="0"/>
              <a:t>Several examples</a:t>
            </a:r>
          </a:p>
          <a:p>
            <a:r>
              <a:rPr lang="en-US" dirty="0"/>
              <a:t>Home work</a:t>
            </a:r>
          </a:p>
          <a:p>
            <a:r>
              <a:rPr lang="en-US" dirty="0"/>
              <a:t>Q&amp;A</a:t>
            </a:r>
          </a:p>
          <a:p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65312" y="260648"/>
            <a:ext cx="1972287" cy="17281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Slide Number Placeholder 5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47F499-35EC-47F5-ADA8-AEB26AC70B62}" type="slidenum">
              <a:rPr kumimoji="0" lang="en-GB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7907"/>
    </mc:Choice>
    <mc:Fallback xmlns="">
      <p:transition spd="slow" advTm="479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0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0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0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0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0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0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5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CSS?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</a:rPr>
              <a:t>Stands for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Cascading Style Sheets</a:t>
            </a:r>
            <a:r>
              <a:rPr lang="en-US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</a:rPr>
              <a:t>Created by </a:t>
            </a:r>
            <a:r>
              <a:rPr lang="en-US" dirty="0" err="1">
                <a:solidFill>
                  <a:schemeClr val="tx1"/>
                </a:solidFill>
              </a:rPr>
              <a:t>Hakon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Wium</a:t>
            </a:r>
            <a:r>
              <a:rPr lang="en-US" dirty="0">
                <a:solidFill>
                  <a:schemeClr val="tx1"/>
                </a:solidFill>
              </a:rPr>
              <a:t> Lie of MIT in 1994.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</a:rPr>
              <a:t>It is a separate .CSS file shared through linking by other HTML files.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</a:rPr>
              <a:t>Is a W3C standard for presentation design of a web page.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</a:rPr>
              <a:t>You get to maintain consistency in the design by having all the design on one page.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08304" y="44624"/>
            <a:ext cx="1635306" cy="136815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5" name="Slide Number Placeholder 5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47F499-35EC-47F5-ADA8-AEB26AC70B62}" type="slidenum">
              <a:rPr kumimoji="0" lang="en-GB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8572"/>
    </mc:Choice>
    <mc:Fallback xmlns="">
      <p:transition spd="slow" advTm="885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0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0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9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CSS?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500063" y="1500188"/>
          <a:ext cx="8229600" cy="45259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627784" y="2924944"/>
            <a:ext cx="1807444" cy="15121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Slide Number Placeholder 5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47F499-35EC-47F5-ADA8-AEB26AC70B62}" type="slidenum">
              <a:rPr kumimoji="0" lang="en-GB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671"/>
    </mc:Choice>
    <mc:Fallback xmlns="">
      <p:transition spd="slow" advTm="53671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Advantages of CSS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Production of pages:</a:t>
            </a:r>
          </a:p>
          <a:p>
            <a:pPr lvl="1"/>
            <a:r>
              <a:rPr lang="en-US" sz="2000" b="1" dirty="0"/>
              <a:t>Downloads faster.</a:t>
            </a:r>
          </a:p>
          <a:p>
            <a:pPr lvl="1"/>
            <a:r>
              <a:rPr lang="en-US" sz="2000" b="1" dirty="0"/>
              <a:t>Improves consistency.</a:t>
            </a:r>
          </a:p>
          <a:p>
            <a:pPr lvl="1"/>
            <a:r>
              <a:rPr lang="en-US" sz="2000" b="1" dirty="0"/>
              <a:t>Speeds maintenance:</a:t>
            </a:r>
          </a:p>
          <a:p>
            <a:pPr lvl="2"/>
            <a:r>
              <a:rPr lang="en-US" sz="2000" b="1" dirty="0"/>
              <a:t>Global control of design attributes</a:t>
            </a:r>
          </a:p>
          <a:p>
            <a:pPr lvl="1"/>
            <a:r>
              <a:rPr lang="en-US" sz="2000" b="1" dirty="0"/>
              <a:t>Better control:</a:t>
            </a:r>
          </a:p>
          <a:p>
            <a:pPr lvl="2"/>
            <a:r>
              <a:rPr lang="en-US" sz="2000" dirty="0"/>
              <a:t>Positioning</a:t>
            </a:r>
          </a:p>
          <a:p>
            <a:pPr lvl="2"/>
            <a:r>
              <a:rPr lang="en-US" sz="2000" dirty="0"/>
              <a:t>Consistent layouts</a:t>
            </a:r>
          </a:p>
          <a:p>
            <a:pPr lvl="1"/>
            <a:r>
              <a:rPr lang="en-US" sz="2000" b="1" dirty="0"/>
              <a:t>Better Search Rankings</a:t>
            </a:r>
          </a:p>
          <a:p>
            <a:pPr lvl="2"/>
            <a:r>
              <a:rPr lang="en-US" sz="2000" dirty="0"/>
              <a:t>Cleaner code improves indexing by search engines.</a:t>
            </a:r>
          </a:p>
          <a:p>
            <a:pPr lvl="1"/>
            <a:endParaRPr lang="en-US" dirty="0"/>
          </a:p>
        </p:txBody>
      </p:sp>
      <p:sp>
        <p:nvSpPr>
          <p:cNvPr id="4" name="Slide Number Placeholder 5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47F499-35EC-47F5-ADA8-AEB26AC70B62}" type="slidenum">
              <a:rPr kumimoji="0" lang="en-GB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2394"/>
    </mc:Choice>
    <mc:Fallback xmlns="">
      <p:transition spd="slow" advTm="823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1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1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1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1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1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1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14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7" grpId="0" build="p" bldLvl="2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of CSS Codes: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Syntax Structure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91680" y="2204864"/>
            <a:ext cx="5716587" cy="3060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Slide Number Placeholder 5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47F499-35EC-47F5-ADA8-AEB26AC70B62}" type="slidenum">
              <a:rPr kumimoji="0" lang="en-GB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2812"/>
    </mc:Choice>
    <mc:Fallback xmlns="">
      <p:transition spd="slow" advTm="142812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of CSS codes: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000000"/>
                </a:solidFill>
              </a:rPr>
              <a:t>CSS Selectors</a:t>
            </a:r>
            <a:r>
              <a:rPr lang="en-US" dirty="0">
                <a:solidFill>
                  <a:srgbClr val="000000"/>
                </a:solidFill>
              </a:rPr>
              <a:t> –</a:t>
            </a:r>
            <a:r>
              <a:rPr lang="en-US" sz="2800" dirty="0">
                <a:solidFill>
                  <a:srgbClr val="000000"/>
                </a:solidFill>
              </a:rPr>
              <a:t> (referred in HTML as tags)</a:t>
            </a:r>
          </a:p>
          <a:p>
            <a:pPr lvl="1">
              <a:buFont typeface="Wingdings" pitchFamily="2" charset="2"/>
              <a:buNone/>
            </a:pPr>
            <a:r>
              <a:rPr lang="en-US" dirty="0">
                <a:solidFill>
                  <a:srgbClr val="00CCCC"/>
                </a:solidFill>
              </a:rPr>
              <a:t>H1 {color: red;}</a:t>
            </a:r>
          </a:p>
          <a:p>
            <a:pPr lvl="1">
              <a:buFont typeface="Wingdings" pitchFamily="2" charset="2"/>
              <a:buNone/>
            </a:pPr>
            <a:r>
              <a:rPr lang="en-US" dirty="0">
                <a:solidFill>
                  <a:srgbClr val="00CCCC"/>
                </a:solidFill>
              </a:rPr>
              <a:t>P {color: blue;}</a:t>
            </a:r>
          </a:p>
          <a:p>
            <a:pPr lvl="1">
              <a:buNone/>
            </a:pPr>
            <a:r>
              <a:rPr lang="en-GB" dirty="0">
                <a:solidFill>
                  <a:srgbClr val="00CCCC"/>
                </a:solidFill>
              </a:rPr>
              <a:t>Body {background-</a:t>
            </a:r>
            <a:r>
              <a:rPr lang="en-GB" dirty="0" err="1">
                <a:solidFill>
                  <a:srgbClr val="00CCCC"/>
                </a:solidFill>
              </a:rPr>
              <a:t>color</a:t>
            </a:r>
            <a:r>
              <a:rPr lang="en-GB" dirty="0">
                <a:solidFill>
                  <a:srgbClr val="00CCCC"/>
                </a:solidFill>
              </a:rPr>
              <a:t>: RED;}</a:t>
            </a:r>
          </a:p>
          <a:p>
            <a:pPr>
              <a:buFont typeface="Wingdings" pitchFamily="2" charset="2"/>
              <a:buNone/>
            </a:pPr>
            <a:r>
              <a:rPr lang="en-US" dirty="0">
                <a:solidFill>
                  <a:srgbClr val="000000"/>
                </a:solidFill>
              </a:rPr>
              <a:t>Let’s see these tags and more in details.</a:t>
            </a:r>
          </a:p>
          <a:p>
            <a:pPr lvl="1">
              <a:buFont typeface="Wingdings" pitchFamily="2" charset="2"/>
              <a:buNone/>
            </a:pPr>
            <a:endParaRPr lang="en-US" dirty="0"/>
          </a:p>
          <a:p>
            <a:pPr lvl="1">
              <a:buFont typeface="Wingdings" pitchFamily="2" charset="2"/>
              <a:buNone/>
            </a:pPr>
            <a:endParaRPr lang="en-US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4" name="Slide Number Placeholder 5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47F499-35EC-47F5-ADA8-AEB26AC70B62}" type="slidenum">
              <a:rPr kumimoji="0" lang="en-GB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8810"/>
    </mc:Choice>
    <mc:Fallback xmlns="">
      <p:transition spd="slow" advTm="688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3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3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3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3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3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87" grpId="0" build="p" bldLvl="2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Review of CSS Codes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>
                <a:solidFill>
                  <a:srgbClr val="000000"/>
                </a:solidFill>
              </a:rPr>
              <a:t>We will look at today:</a:t>
            </a:r>
          </a:p>
          <a:p>
            <a:pPr lvl="1"/>
            <a:r>
              <a:rPr lang="en-GB" b="1" dirty="0">
                <a:solidFill>
                  <a:srgbClr val="000000"/>
                </a:solidFill>
              </a:rPr>
              <a:t>Background</a:t>
            </a:r>
          </a:p>
          <a:p>
            <a:pPr lvl="1"/>
            <a:r>
              <a:rPr lang="en-GB" b="1" dirty="0">
                <a:solidFill>
                  <a:srgbClr val="000000"/>
                </a:solidFill>
              </a:rPr>
              <a:t>Font</a:t>
            </a:r>
            <a:r>
              <a:rPr lang="en-GB" dirty="0">
                <a:solidFill>
                  <a:srgbClr val="000000"/>
                </a:solidFill>
              </a:rPr>
              <a:t> Control:</a:t>
            </a:r>
          </a:p>
          <a:p>
            <a:pPr lvl="3"/>
            <a:r>
              <a:rPr lang="en-GB" dirty="0">
                <a:solidFill>
                  <a:srgbClr val="000000"/>
                </a:solidFill>
              </a:rPr>
              <a:t>Paragraph </a:t>
            </a:r>
          </a:p>
          <a:p>
            <a:pPr lvl="3"/>
            <a:r>
              <a:rPr lang="en-GB" dirty="0">
                <a:solidFill>
                  <a:srgbClr val="000000"/>
                </a:solidFill>
              </a:rPr>
              <a:t>Headings &amp; others</a:t>
            </a:r>
          </a:p>
          <a:p>
            <a:pPr lvl="1"/>
            <a:r>
              <a:rPr lang="en-GB" b="1" dirty="0">
                <a:solidFill>
                  <a:srgbClr val="000000"/>
                </a:solidFill>
              </a:rPr>
              <a:t>Hyperlinks</a:t>
            </a:r>
          </a:p>
          <a:p>
            <a:pPr lvl="2"/>
            <a:r>
              <a:rPr lang="en-GB" dirty="0">
                <a:solidFill>
                  <a:srgbClr val="000000"/>
                </a:solidFill>
              </a:rPr>
              <a:t>All of these can be controlled by the CSS.</a:t>
            </a:r>
          </a:p>
          <a:p>
            <a:pPr lvl="2"/>
            <a:r>
              <a:rPr lang="en-GB" dirty="0">
                <a:solidFill>
                  <a:srgbClr val="000000"/>
                </a:solidFill>
              </a:rPr>
              <a:t>And it makes no difference were they are placed, they are written in the same way.</a:t>
            </a:r>
          </a:p>
          <a:p>
            <a:pPr lvl="1"/>
            <a:r>
              <a:rPr lang="en-GB" b="1" dirty="0">
                <a:solidFill>
                  <a:srgbClr val="000000"/>
                </a:solidFill>
              </a:rPr>
              <a:t>Comments</a:t>
            </a:r>
            <a:r>
              <a:rPr lang="en-GB" dirty="0">
                <a:solidFill>
                  <a:srgbClr val="000000"/>
                </a:solidFill>
              </a:rPr>
              <a:t> in CSS &amp; HTML</a:t>
            </a:r>
          </a:p>
        </p:txBody>
      </p:sp>
      <p:sp>
        <p:nvSpPr>
          <p:cNvPr id="4" name="Slide Number Placeholder 5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47F499-35EC-47F5-ADA8-AEB26AC70B62}" type="slidenum">
              <a:rPr kumimoji="0" lang="en-GB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135"/>
    </mc:Choice>
    <mc:Fallback xmlns="">
      <p:transition spd="slow" advTm="391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GB" dirty="0"/>
              <a:t>More Review of CSS Code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b="1" dirty="0"/>
              <a:t>Background: </a:t>
            </a:r>
          </a:p>
          <a:p>
            <a:pPr lvl="2"/>
            <a:r>
              <a:rPr lang="en-GB" dirty="0"/>
              <a:t>Enhances the design of the page.</a:t>
            </a:r>
          </a:p>
          <a:p>
            <a:pPr lvl="3"/>
            <a:r>
              <a:rPr lang="en-GB" dirty="0"/>
              <a:t>Body</a:t>
            </a:r>
          </a:p>
          <a:p>
            <a:pPr lvl="2"/>
            <a:r>
              <a:rPr lang="en-GB" dirty="0"/>
              <a:t>But also can be used for other elements that can have backgrounds: </a:t>
            </a:r>
          </a:p>
          <a:p>
            <a:pPr lvl="3"/>
            <a:r>
              <a:rPr lang="en-GB" dirty="0"/>
              <a:t> Paragraph, Images, Headings, and others.</a:t>
            </a:r>
          </a:p>
          <a:p>
            <a:pPr lvl="2"/>
            <a:r>
              <a:rPr lang="en-GB" dirty="0"/>
              <a:t>There are many effects that maybe desired:</a:t>
            </a:r>
          </a:p>
          <a:p>
            <a:pPr lvl="4"/>
            <a:r>
              <a:rPr lang="en-GB" dirty="0">
                <a:solidFill>
                  <a:srgbClr val="00CCCC"/>
                </a:solidFill>
              </a:rPr>
              <a:t>background-</a:t>
            </a:r>
            <a:r>
              <a:rPr lang="en-GB" dirty="0" err="1">
                <a:solidFill>
                  <a:srgbClr val="00CCCC"/>
                </a:solidFill>
              </a:rPr>
              <a:t>color</a:t>
            </a:r>
            <a:endParaRPr lang="en-GB" dirty="0">
              <a:solidFill>
                <a:srgbClr val="00CCCC"/>
              </a:solidFill>
            </a:endParaRPr>
          </a:p>
          <a:p>
            <a:pPr lvl="4"/>
            <a:r>
              <a:rPr lang="en-GB" dirty="0">
                <a:solidFill>
                  <a:srgbClr val="00CCCC"/>
                </a:solidFill>
              </a:rPr>
              <a:t>background-image</a:t>
            </a:r>
          </a:p>
          <a:p>
            <a:pPr lvl="4"/>
            <a:r>
              <a:rPr lang="en-GB" dirty="0">
                <a:solidFill>
                  <a:srgbClr val="00CCCC"/>
                </a:solidFill>
              </a:rPr>
              <a:t>background-repeat</a:t>
            </a:r>
          </a:p>
          <a:p>
            <a:pPr lvl="2"/>
            <a:r>
              <a:rPr lang="en-GB" dirty="0"/>
              <a:t>Lets see them in an examples.</a:t>
            </a:r>
          </a:p>
          <a:p>
            <a:pPr lvl="3"/>
            <a:endParaRPr lang="en-GB" dirty="0"/>
          </a:p>
          <a:p>
            <a:pPr lvl="1"/>
            <a:endParaRPr lang="en-GB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24328" y="476672"/>
            <a:ext cx="1358900" cy="12065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Slide Number Placeholder 5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47F499-35EC-47F5-ADA8-AEB26AC70B62}" type="slidenum">
              <a:rPr kumimoji="0" lang="en-GB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2471"/>
    </mc:Choice>
    <mc:Fallback xmlns="">
      <p:transition spd="slow" advTm="924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GB" dirty="0"/>
              <a:t>More Review of CSS Code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dirty="0"/>
              <a:t>Example:</a:t>
            </a:r>
          </a:p>
          <a:p>
            <a:pPr lvl="1"/>
            <a:r>
              <a:rPr lang="en-GB" sz="2400" dirty="0"/>
              <a:t>background-</a:t>
            </a:r>
            <a:r>
              <a:rPr lang="en-GB" sz="2400" dirty="0" err="1"/>
              <a:t>color</a:t>
            </a:r>
            <a:endParaRPr lang="en-GB" sz="2400" dirty="0"/>
          </a:p>
          <a:p>
            <a:pPr lvl="2"/>
            <a:r>
              <a:rPr lang="en-GB" dirty="0">
                <a:solidFill>
                  <a:srgbClr val="00CCCC"/>
                </a:solidFill>
              </a:rPr>
              <a:t>h1 {background-</a:t>
            </a:r>
            <a:r>
              <a:rPr lang="en-GB" dirty="0" err="1">
                <a:solidFill>
                  <a:srgbClr val="00CCCC"/>
                </a:solidFill>
              </a:rPr>
              <a:t>color</a:t>
            </a:r>
            <a:r>
              <a:rPr lang="en-GB" dirty="0">
                <a:solidFill>
                  <a:srgbClr val="00CCCC"/>
                </a:solidFill>
              </a:rPr>
              <a:t>: RED;}</a:t>
            </a:r>
          </a:p>
          <a:p>
            <a:pPr lvl="1"/>
            <a:r>
              <a:rPr lang="en-GB" sz="2400" dirty="0"/>
              <a:t>background-image</a:t>
            </a:r>
          </a:p>
          <a:p>
            <a:pPr lvl="2"/>
            <a:r>
              <a:rPr lang="en-GB" dirty="0">
                <a:solidFill>
                  <a:srgbClr val="00CCCC"/>
                </a:solidFill>
              </a:rPr>
              <a:t>body {background-</a:t>
            </a:r>
            <a:r>
              <a:rPr lang="en-GB" dirty="0" err="1">
                <a:solidFill>
                  <a:srgbClr val="00CCCC"/>
                </a:solidFill>
              </a:rPr>
              <a:t>image:url</a:t>
            </a:r>
            <a:r>
              <a:rPr lang="en-GB" dirty="0">
                <a:solidFill>
                  <a:srgbClr val="00CCCC"/>
                </a:solidFill>
              </a:rPr>
              <a:t>(‘Background3.jpg');}</a:t>
            </a:r>
          </a:p>
          <a:p>
            <a:pPr lvl="1"/>
            <a:r>
              <a:rPr lang="en-GB" sz="2400" dirty="0"/>
              <a:t>background-repeat</a:t>
            </a:r>
          </a:p>
          <a:p>
            <a:pPr lvl="2"/>
            <a:r>
              <a:rPr lang="en-GB" dirty="0">
                <a:solidFill>
                  <a:srgbClr val="00CCCC"/>
                </a:solidFill>
              </a:rPr>
              <a:t>body{background-</a:t>
            </a:r>
            <a:r>
              <a:rPr lang="en-GB" dirty="0" err="1">
                <a:solidFill>
                  <a:srgbClr val="00CCCC"/>
                </a:solidFill>
              </a:rPr>
              <a:t>image:url</a:t>
            </a:r>
            <a:r>
              <a:rPr lang="en-GB" dirty="0">
                <a:solidFill>
                  <a:srgbClr val="00CCCC"/>
                </a:solidFill>
              </a:rPr>
              <a:t>(‘Background3.jpg');</a:t>
            </a:r>
            <a:br>
              <a:rPr lang="en-GB" dirty="0">
                <a:solidFill>
                  <a:srgbClr val="00CCCC"/>
                </a:solidFill>
              </a:rPr>
            </a:br>
            <a:r>
              <a:rPr lang="en-GB" dirty="0">
                <a:solidFill>
                  <a:srgbClr val="00CCCC"/>
                </a:solidFill>
              </a:rPr>
              <a:t>background-</a:t>
            </a:r>
            <a:r>
              <a:rPr lang="en-GB" dirty="0" err="1">
                <a:solidFill>
                  <a:srgbClr val="00CCCC"/>
                </a:solidFill>
              </a:rPr>
              <a:t>repeat:no</a:t>
            </a:r>
            <a:r>
              <a:rPr lang="en-GB" dirty="0">
                <a:solidFill>
                  <a:srgbClr val="00CCCC"/>
                </a:solidFill>
              </a:rPr>
              <a:t>-repeat;}</a:t>
            </a:r>
          </a:p>
          <a:p>
            <a:pPr lvl="1"/>
            <a:endParaRPr lang="en-GB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452320" y="404664"/>
            <a:ext cx="1358900" cy="12065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Slide Number Placeholder 5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47F499-35EC-47F5-ADA8-AEB26AC70B62}" type="slidenum">
              <a:rPr kumimoji="0" lang="en-GB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561"/>
    </mc:Choice>
    <mc:Fallback xmlns="">
      <p:transition spd="slow" advTm="795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5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Review of CSS Code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b="1" dirty="0"/>
              <a:t>Fonts: </a:t>
            </a:r>
          </a:p>
          <a:p>
            <a:pPr lvl="2"/>
            <a:r>
              <a:rPr lang="en-GB" dirty="0"/>
              <a:t>Fonts style, </a:t>
            </a:r>
            <a:r>
              <a:rPr lang="en-GB" dirty="0" err="1"/>
              <a:t>colors</a:t>
            </a:r>
            <a:r>
              <a:rPr lang="en-GB" dirty="0"/>
              <a:t>, size can all be controlled from most tags that control text</a:t>
            </a:r>
            <a:r>
              <a:rPr lang="en-GB" dirty="0">
                <a:solidFill>
                  <a:schemeClr val="accent3">
                    <a:lumMod val="75000"/>
                  </a:schemeClr>
                </a:solidFill>
              </a:rPr>
              <a:t>: </a:t>
            </a:r>
          </a:p>
          <a:p>
            <a:pPr lvl="3"/>
            <a:r>
              <a:rPr lang="en-GB" dirty="0">
                <a:solidFill>
                  <a:schemeClr val="accent3">
                    <a:lumMod val="75000"/>
                  </a:schemeClr>
                </a:solidFill>
              </a:rPr>
              <a:t>Paragraphs, Headings(1-6), Blockquote..etc. </a:t>
            </a:r>
          </a:p>
          <a:p>
            <a:pPr lvl="3"/>
            <a:r>
              <a:rPr lang="en-GB" dirty="0"/>
              <a:t>Style: </a:t>
            </a:r>
            <a:r>
              <a:rPr lang="en-GB" b="1" dirty="0">
                <a:solidFill>
                  <a:srgbClr val="00CCCC"/>
                </a:solidFill>
              </a:rPr>
              <a:t>p {font-family:"Arial";}</a:t>
            </a:r>
          </a:p>
          <a:p>
            <a:pPr lvl="4"/>
            <a:r>
              <a:rPr lang="en-GB" dirty="0"/>
              <a:t>“New Times Roman”, “Serif”, and more.</a:t>
            </a:r>
          </a:p>
          <a:p>
            <a:pPr lvl="3"/>
            <a:r>
              <a:rPr lang="en-GB" dirty="0"/>
              <a:t>Size: </a:t>
            </a:r>
            <a:r>
              <a:rPr lang="en-GB" b="1" dirty="0">
                <a:solidFill>
                  <a:srgbClr val="00CCCC"/>
                </a:solidFill>
              </a:rPr>
              <a:t>p {font-size:14px;}</a:t>
            </a:r>
          </a:p>
          <a:p>
            <a:pPr lvl="3"/>
            <a:r>
              <a:rPr lang="en-GB" dirty="0"/>
              <a:t>Weight: </a:t>
            </a:r>
            <a:r>
              <a:rPr lang="en-GB" b="1" dirty="0">
                <a:solidFill>
                  <a:srgbClr val="00CCCC"/>
                </a:solidFill>
              </a:rPr>
              <a:t>p {font-</a:t>
            </a:r>
            <a:r>
              <a:rPr lang="en-GB" b="1" dirty="0" err="1">
                <a:solidFill>
                  <a:srgbClr val="00CCCC"/>
                </a:solidFill>
              </a:rPr>
              <a:t>weight:bold</a:t>
            </a:r>
            <a:r>
              <a:rPr lang="en-GB" b="1" dirty="0">
                <a:solidFill>
                  <a:srgbClr val="00CCCC"/>
                </a:solidFill>
              </a:rPr>
              <a:t>;}</a:t>
            </a:r>
          </a:p>
          <a:p>
            <a:pPr lvl="3"/>
            <a:r>
              <a:rPr lang="en-GB" dirty="0" err="1"/>
              <a:t>Color</a:t>
            </a:r>
            <a:r>
              <a:rPr lang="en-GB" dirty="0"/>
              <a:t>: </a:t>
            </a:r>
            <a:r>
              <a:rPr lang="en-GB" b="1" dirty="0">
                <a:solidFill>
                  <a:srgbClr val="00CCCC"/>
                </a:solidFill>
              </a:rPr>
              <a:t>p {</a:t>
            </a:r>
            <a:r>
              <a:rPr lang="en-GB" b="1" dirty="0" err="1">
                <a:solidFill>
                  <a:srgbClr val="00CCCC"/>
                </a:solidFill>
              </a:rPr>
              <a:t>color:red</a:t>
            </a:r>
            <a:r>
              <a:rPr lang="en-GB" b="1" dirty="0">
                <a:solidFill>
                  <a:srgbClr val="00CCCC"/>
                </a:solidFill>
              </a:rPr>
              <a:t>;}</a:t>
            </a:r>
          </a:p>
          <a:p>
            <a:pPr lvl="2"/>
            <a:r>
              <a:rPr lang="en-GB" dirty="0"/>
              <a:t>Of course you can have more than one declaration at the same time. Separate them by “;”</a:t>
            </a:r>
          </a:p>
          <a:p>
            <a:pPr>
              <a:buNone/>
            </a:pPr>
            <a:r>
              <a:rPr lang="en-GB" sz="2200" b="1" dirty="0">
                <a:solidFill>
                  <a:srgbClr val="00CCCC"/>
                </a:solidFill>
              </a:rPr>
              <a:t>P {font-family:"Arial"; font-size:14px;color:blue;}</a:t>
            </a:r>
          </a:p>
          <a:p>
            <a:pPr lvl="3"/>
            <a:endParaRPr lang="en-GB" dirty="0"/>
          </a:p>
          <a:p>
            <a:pPr lvl="1"/>
            <a:endParaRPr lang="en-GB" dirty="0"/>
          </a:p>
        </p:txBody>
      </p:sp>
      <p:pic>
        <p:nvPicPr>
          <p:cNvPr id="4" name="Picture 3" descr="image3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740352" y="0"/>
            <a:ext cx="1143000" cy="1143000"/>
          </a:xfrm>
          <a:prstGeom prst="rect">
            <a:avLst/>
          </a:prstGeom>
        </p:spPr>
      </p:pic>
      <p:sp>
        <p:nvSpPr>
          <p:cNvPr id="5" name="Slide Number Placeholder 5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47F499-35EC-47F5-ADA8-AEB26AC70B62}" type="slidenum">
              <a:rPr kumimoji="0" lang="en-GB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2410"/>
    </mc:Choice>
    <mc:Fallback xmlns="">
      <p:transition spd="slow" advTm="1624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5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Review of CSS Code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Hyperlinks:</a:t>
            </a:r>
          </a:p>
          <a:p>
            <a:pPr lvl="1"/>
            <a:r>
              <a:rPr lang="en-GB" dirty="0"/>
              <a:t>Hyper links can have several states: </a:t>
            </a:r>
          </a:p>
          <a:p>
            <a:pPr lvl="4"/>
            <a:r>
              <a:rPr lang="en-GB" sz="2000" dirty="0"/>
              <a:t>a:link - A normal, unvisited link</a:t>
            </a:r>
          </a:p>
          <a:p>
            <a:pPr lvl="4"/>
            <a:r>
              <a:rPr lang="en-GB" sz="2000" dirty="0"/>
              <a:t>a:visited - A link the user has visited</a:t>
            </a:r>
          </a:p>
          <a:p>
            <a:pPr lvl="4"/>
            <a:r>
              <a:rPr lang="en-GB" sz="2000" dirty="0"/>
              <a:t>a:hover - When the mouse is over it</a:t>
            </a:r>
          </a:p>
          <a:p>
            <a:pPr lvl="4"/>
            <a:r>
              <a:rPr lang="en-GB" sz="2000" dirty="0"/>
              <a:t>a:active - The moment it is clicked</a:t>
            </a:r>
          </a:p>
          <a:p>
            <a:pPr lvl="1"/>
            <a:r>
              <a:rPr lang="en-GB" sz="2600" dirty="0"/>
              <a:t>Example:</a:t>
            </a:r>
          </a:p>
          <a:p>
            <a:pPr lvl="4"/>
            <a:r>
              <a:rPr lang="en-GB" sz="2000" dirty="0">
                <a:solidFill>
                  <a:srgbClr val="00CCCC"/>
                </a:solidFill>
              </a:rPr>
              <a:t>a:link {</a:t>
            </a:r>
            <a:r>
              <a:rPr lang="en-GB" sz="2000" dirty="0" err="1">
                <a:solidFill>
                  <a:srgbClr val="00CCCC"/>
                </a:solidFill>
              </a:rPr>
              <a:t>color:green</a:t>
            </a:r>
            <a:r>
              <a:rPr lang="en-GB" sz="2000" dirty="0">
                <a:solidFill>
                  <a:srgbClr val="00CCCC"/>
                </a:solidFill>
              </a:rPr>
              <a:t>;}    </a:t>
            </a:r>
          </a:p>
          <a:p>
            <a:pPr lvl="4"/>
            <a:r>
              <a:rPr lang="en-GB" sz="2000" dirty="0">
                <a:solidFill>
                  <a:srgbClr val="00CCCC"/>
                </a:solidFill>
              </a:rPr>
              <a:t>a:visited {</a:t>
            </a:r>
            <a:r>
              <a:rPr lang="en-GB" sz="2000" dirty="0" err="1">
                <a:solidFill>
                  <a:srgbClr val="00CCCC"/>
                </a:solidFill>
              </a:rPr>
              <a:t>color:yellow</a:t>
            </a:r>
            <a:r>
              <a:rPr lang="en-GB" sz="2000" dirty="0">
                <a:solidFill>
                  <a:srgbClr val="00CCCC"/>
                </a:solidFill>
              </a:rPr>
              <a:t>;} </a:t>
            </a:r>
          </a:p>
          <a:p>
            <a:pPr lvl="4"/>
            <a:r>
              <a:rPr lang="en-GB" sz="2000" dirty="0">
                <a:solidFill>
                  <a:srgbClr val="00CCCC"/>
                </a:solidFill>
              </a:rPr>
              <a:t>a:hover {</a:t>
            </a:r>
            <a:r>
              <a:rPr lang="en-GB" sz="2000" dirty="0" err="1">
                <a:solidFill>
                  <a:srgbClr val="00CCCC"/>
                </a:solidFill>
              </a:rPr>
              <a:t>color:red</a:t>
            </a:r>
            <a:r>
              <a:rPr lang="en-GB" sz="2000" dirty="0">
                <a:solidFill>
                  <a:srgbClr val="00CCCC"/>
                </a:solidFill>
              </a:rPr>
              <a:t>;}  </a:t>
            </a:r>
          </a:p>
          <a:p>
            <a:pPr lvl="4"/>
            <a:r>
              <a:rPr lang="en-GB" sz="2000" dirty="0">
                <a:solidFill>
                  <a:srgbClr val="00CCCC"/>
                </a:solidFill>
              </a:rPr>
              <a:t>a:active {</a:t>
            </a:r>
            <a:r>
              <a:rPr lang="en-GB" sz="2000" dirty="0" err="1">
                <a:solidFill>
                  <a:srgbClr val="00CCCC"/>
                </a:solidFill>
              </a:rPr>
              <a:t>color:blue</a:t>
            </a:r>
            <a:r>
              <a:rPr lang="en-GB" sz="2000" dirty="0">
                <a:solidFill>
                  <a:srgbClr val="00CCCC"/>
                </a:solidFill>
              </a:rPr>
              <a:t>;} </a:t>
            </a:r>
            <a:endParaRPr lang="en-GB" dirty="0">
              <a:solidFill>
                <a:srgbClr val="00CCCC"/>
              </a:solidFill>
            </a:endParaRPr>
          </a:p>
        </p:txBody>
      </p:sp>
      <p:pic>
        <p:nvPicPr>
          <p:cNvPr id="4" name="Picture 3" descr="image4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092280" y="332656"/>
            <a:ext cx="1296144" cy="1296144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635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Slide Number Placeholder 5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47F499-35EC-47F5-ADA8-AEB26AC70B62}" type="slidenum">
              <a:rPr kumimoji="0" lang="en-GB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0095"/>
    </mc:Choice>
    <mc:Fallback xmlns="">
      <p:transition spd="slow" advTm="1100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5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HTML?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b="1" dirty="0"/>
              <a:t>HTML</a:t>
            </a:r>
            <a:r>
              <a:rPr lang="en-GB" dirty="0"/>
              <a:t> stands for:</a:t>
            </a:r>
          </a:p>
          <a:p>
            <a:pPr lvl="1"/>
            <a:r>
              <a:rPr lang="en-GB" dirty="0"/>
              <a:t>HyperText Markup Language.</a:t>
            </a:r>
          </a:p>
          <a:p>
            <a:pPr lvl="1"/>
            <a:r>
              <a:rPr lang="en-GB" dirty="0"/>
              <a:t>Using </a:t>
            </a:r>
            <a:r>
              <a:rPr lang="en-GB" i="1" dirty="0"/>
              <a:t>Tags </a:t>
            </a:r>
            <a:r>
              <a:rPr lang="en-GB" dirty="0"/>
              <a:t>and </a:t>
            </a:r>
            <a:r>
              <a:rPr lang="en-GB" i="1" dirty="0"/>
              <a:t>Attributes</a:t>
            </a:r>
            <a:r>
              <a:rPr lang="en-GB" dirty="0"/>
              <a:t> to design pages.</a:t>
            </a:r>
          </a:p>
          <a:p>
            <a:r>
              <a:rPr lang="en-GB" b="1" dirty="0"/>
              <a:t>History:</a:t>
            </a:r>
          </a:p>
          <a:p>
            <a:pPr lvl="1">
              <a:lnSpc>
                <a:spcPct val="90000"/>
              </a:lnSpc>
            </a:pPr>
            <a:r>
              <a:rPr lang="en-US" sz="1800" b="1" dirty="0">
                <a:latin typeface="Georgia" pitchFamily="18" charset="0"/>
              </a:rPr>
              <a:t>HTML 4.0: </a:t>
            </a:r>
            <a:r>
              <a:rPr lang="en-US" sz="1800" dirty="0">
                <a:latin typeface="Georgia" pitchFamily="18" charset="0"/>
              </a:rPr>
              <a:t>Basic Web codes – published December </a:t>
            </a:r>
            <a:r>
              <a:rPr lang="en-US" sz="1800" dirty="0">
                <a:solidFill>
                  <a:srgbClr val="0066CC"/>
                </a:solidFill>
                <a:latin typeface="Georgia" pitchFamily="18" charset="0"/>
              </a:rPr>
              <a:t>1997</a:t>
            </a:r>
            <a:r>
              <a:rPr lang="en-US" sz="1800" dirty="0">
                <a:latin typeface="Georgia" pitchFamily="18" charset="0"/>
              </a:rPr>
              <a:t>  by  W3C.</a:t>
            </a:r>
            <a:br>
              <a:rPr lang="en-US" sz="1800" dirty="0">
                <a:latin typeface="Georgia" pitchFamily="18" charset="0"/>
              </a:rPr>
            </a:br>
            <a:endParaRPr lang="en-US" sz="1800" dirty="0">
              <a:latin typeface="Georgia" pitchFamily="18" charset="0"/>
            </a:endParaRPr>
          </a:p>
          <a:p>
            <a:pPr lvl="1">
              <a:lnSpc>
                <a:spcPct val="90000"/>
              </a:lnSpc>
            </a:pPr>
            <a:r>
              <a:rPr lang="en-US" sz="1800" b="1" dirty="0">
                <a:latin typeface="Georgia" pitchFamily="18" charset="0"/>
              </a:rPr>
              <a:t>XML 1.0: </a:t>
            </a:r>
            <a:r>
              <a:rPr lang="en-US" sz="1800" dirty="0">
                <a:latin typeface="Georgia" pitchFamily="18" charset="0"/>
              </a:rPr>
              <a:t>Allowing data storage on the page – published February - March </a:t>
            </a:r>
            <a:r>
              <a:rPr lang="en-US" sz="1800" dirty="0">
                <a:solidFill>
                  <a:srgbClr val="0066CC"/>
                </a:solidFill>
                <a:latin typeface="Georgia" pitchFamily="18" charset="0"/>
              </a:rPr>
              <a:t>1998</a:t>
            </a:r>
            <a:r>
              <a:rPr lang="en-US" sz="1800" dirty="0">
                <a:latin typeface="Georgia" pitchFamily="18" charset="0"/>
              </a:rPr>
              <a:t>.</a:t>
            </a:r>
            <a:br>
              <a:rPr lang="en-US" sz="1800" dirty="0">
                <a:latin typeface="Georgia" pitchFamily="18" charset="0"/>
              </a:rPr>
            </a:br>
            <a:endParaRPr lang="en-US" sz="1800" dirty="0">
              <a:latin typeface="Georgia" pitchFamily="18" charset="0"/>
            </a:endParaRPr>
          </a:p>
          <a:p>
            <a:pPr lvl="1">
              <a:lnSpc>
                <a:spcPct val="90000"/>
              </a:lnSpc>
            </a:pPr>
            <a:r>
              <a:rPr lang="en-US" sz="1800" b="1" dirty="0">
                <a:latin typeface="Georgia" pitchFamily="18" charset="0"/>
              </a:rPr>
              <a:t>XHTML 1.1: </a:t>
            </a:r>
            <a:r>
              <a:rPr lang="en-US" sz="1800" dirty="0">
                <a:latin typeface="Georgia" pitchFamily="18" charset="0"/>
              </a:rPr>
              <a:t>HTML tags reformed in XML  - Published May </a:t>
            </a:r>
            <a:r>
              <a:rPr lang="en-US" sz="1800" dirty="0">
                <a:solidFill>
                  <a:srgbClr val="0066CC"/>
                </a:solidFill>
                <a:latin typeface="Georgia" pitchFamily="18" charset="0"/>
              </a:rPr>
              <a:t>2001.</a:t>
            </a:r>
            <a:br>
              <a:rPr lang="en-US" sz="1800" dirty="0">
                <a:latin typeface="Georgia" pitchFamily="18" charset="0"/>
              </a:rPr>
            </a:br>
            <a:endParaRPr lang="en-US" sz="1800" dirty="0">
              <a:latin typeface="Georgia" pitchFamily="18" charset="0"/>
            </a:endParaRPr>
          </a:p>
          <a:p>
            <a:pPr lvl="1">
              <a:lnSpc>
                <a:spcPct val="90000"/>
              </a:lnSpc>
            </a:pPr>
            <a:r>
              <a:rPr lang="en-US" sz="1800" b="1" dirty="0">
                <a:latin typeface="Georgia" pitchFamily="18" charset="0"/>
              </a:rPr>
              <a:t>HTML5:  </a:t>
            </a:r>
            <a:r>
              <a:rPr lang="en-US" sz="1800" dirty="0">
                <a:latin typeface="Georgia" pitchFamily="18" charset="0"/>
              </a:rPr>
              <a:t>Allows integration of plug-in, animation, and other interface features – First publication January </a:t>
            </a:r>
            <a:r>
              <a:rPr lang="en-US" sz="1800" dirty="0">
                <a:solidFill>
                  <a:srgbClr val="0066CC"/>
                </a:solidFill>
                <a:latin typeface="Georgia" pitchFamily="18" charset="0"/>
              </a:rPr>
              <a:t>2008</a:t>
            </a:r>
            <a:r>
              <a:rPr lang="en-US" sz="1800" dirty="0">
                <a:latin typeface="Georgia" pitchFamily="18" charset="0"/>
              </a:rPr>
              <a:t> by  W3C and more to come.</a:t>
            </a:r>
            <a:endParaRPr lang="en-GB" sz="1800" dirty="0">
              <a:latin typeface="Georgia" pitchFamily="18" charset="0"/>
            </a:endParaRPr>
          </a:p>
          <a:p>
            <a:pPr lvl="2"/>
            <a:endParaRPr lang="en-GB" dirty="0"/>
          </a:p>
        </p:txBody>
      </p:sp>
      <p:sp>
        <p:nvSpPr>
          <p:cNvPr id="5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47F499-35EC-47F5-ADA8-AEB26AC70B62}" type="slidenum">
              <a:rPr kumimoji="0" lang="en-GB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6" name="Picture 2" descr="https://encrypted-tbn2.gstatic.com/images?q=tbn:ANd9GcQIXJXLldU5VRhveV0UPRtFLCchIU3WTi2VI1WFJw7xGear92gLO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95036" y="187000"/>
            <a:ext cx="1969452" cy="180184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8023"/>
    </mc:Choice>
    <mc:Fallback xmlns="">
      <p:transition spd="slow" advTm="1480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Review of CSS codes: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Writing comments in HTML and CSS.</a:t>
            </a:r>
          </a:p>
          <a:p>
            <a:pPr lvl="1"/>
            <a:r>
              <a:rPr lang="en-GB" dirty="0"/>
              <a:t>It is good practice, it helps anyone reading your code to read your comments.</a:t>
            </a:r>
          </a:p>
          <a:p>
            <a:pPr lvl="1"/>
            <a:r>
              <a:rPr lang="en-GB" dirty="0"/>
              <a:t>Ignored by the browsers.</a:t>
            </a:r>
          </a:p>
          <a:p>
            <a:pPr lvl="2"/>
            <a:r>
              <a:rPr lang="en-GB" dirty="0"/>
              <a:t>HTML : </a:t>
            </a:r>
            <a:r>
              <a:rPr lang="en-GB" b="1" dirty="0">
                <a:solidFill>
                  <a:srgbClr val="00CCCC"/>
                </a:solidFill>
              </a:rPr>
              <a:t>&lt;!-- This is a demo page --&gt;</a:t>
            </a:r>
          </a:p>
          <a:p>
            <a:pPr lvl="2"/>
            <a:r>
              <a:rPr lang="en-GB" dirty="0"/>
              <a:t>CSS: </a:t>
            </a:r>
            <a:r>
              <a:rPr lang="en-GB" b="1" dirty="0">
                <a:solidFill>
                  <a:srgbClr val="00CCCC"/>
                </a:solidFill>
              </a:rPr>
              <a:t>/* This will colour my links yellow */</a:t>
            </a:r>
          </a:p>
          <a:p>
            <a:pPr lvl="1"/>
            <a:endParaRPr lang="en-GB" dirty="0"/>
          </a:p>
        </p:txBody>
      </p:sp>
      <p:pic>
        <p:nvPicPr>
          <p:cNvPr id="5" name="Picture 4" descr="image5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444208" y="476672"/>
            <a:ext cx="2381250" cy="5715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lide Number Placeholder 5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47F499-35EC-47F5-ADA8-AEB26AC70B62}" type="slidenum">
              <a:rPr kumimoji="0" lang="en-GB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049"/>
    </mc:Choice>
    <mc:Fallback xmlns="">
      <p:transition spd="slow" advTm="650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4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33FC15-8045-43DE-BB1C-193AF4685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End of Part 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EEB3C6-AA6C-4760-817F-1380BD4AC5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0034" y="1500174"/>
            <a:ext cx="8752486" cy="4525963"/>
          </a:xfrm>
        </p:spPr>
        <p:txBody>
          <a:bodyPr>
            <a:normAutofit/>
          </a:bodyPr>
          <a:lstStyle/>
          <a:p>
            <a:r>
              <a:rPr lang="en-GB" b="1" dirty="0"/>
              <a:t>Activity 2.4. </a:t>
            </a:r>
            <a:r>
              <a:rPr lang="en-GB" dirty="0"/>
              <a:t>Explain this CSS code:</a:t>
            </a:r>
          </a:p>
          <a:p>
            <a:pPr marL="857250" lvl="2" indent="0">
              <a:buNone/>
            </a:pPr>
            <a:r>
              <a:rPr lang="en-US" b="1" dirty="0">
                <a:solidFill>
                  <a:srgbClr val="00CCCC"/>
                </a:solidFill>
              </a:rPr>
              <a:t>h1 {</a:t>
            </a:r>
            <a:r>
              <a:rPr lang="en-US" b="1" dirty="0" err="1">
                <a:solidFill>
                  <a:srgbClr val="00CCCC"/>
                </a:solidFill>
              </a:rPr>
              <a:t>background-color:Yellow</a:t>
            </a:r>
            <a:r>
              <a:rPr lang="en-US" b="1" dirty="0">
                <a:solidFill>
                  <a:srgbClr val="00CCCC"/>
                </a:solidFill>
              </a:rPr>
              <a:t>; </a:t>
            </a:r>
            <a:r>
              <a:rPr lang="en-US" b="1" dirty="0" err="1">
                <a:solidFill>
                  <a:srgbClr val="00CCCC"/>
                </a:solidFill>
              </a:rPr>
              <a:t>text-align:left</a:t>
            </a:r>
            <a:r>
              <a:rPr lang="en-US" b="1" dirty="0">
                <a:solidFill>
                  <a:srgbClr val="00CCCC"/>
                </a:solidFill>
              </a:rPr>
              <a:t>;} </a:t>
            </a:r>
          </a:p>
          <a:p>
            <a:pPr marL="857250" lvl="2" indent="0">
              <a:buNone/>
            </a:pPr>
            <a:r>
              <a:rPr lang="en-US" b="1" dirty="0">
                <a:solidFill>
                  <a:srgbClr val="00CCCC"/>
                </a:solidFill>
              </a:rPr>
              <a:t>p {</a:t>
            </a:r>
            <a:r>
              <a:rPr lang="en-US" b="1" dirty="0" err="1">
                <a:solidFill>
                  <a:srgbClr val="00CCCC"/>
                </a:solidFill>
              </a:rPr>
              <a:t>font-family:'Arial</a:t>
            </a:r>
            <a:r>
              <a:rPr lang="en-US" b="1" dirty="0">
                <a:solidFill>
                  <a:srgbClr val="00CCCC"/>
                </a:solidFill>
              </a:rPr>
              <a:t>'; font-size:12px;color:green;}	</a:t>
            </a:r>
          </a:p>
          <a:p>
            <a:pPr marL="857250" lvl="2" indent="0">
              <a:buNone/>
            </a:pPr>
            <a:r>
              <a:rPr lang="en-US" b="1" dirty="0">
                <a:solidFill>
                  <a:srgbClr val="00CCCC"/>
                </a:solidFill>
              </a:rPr>
              <a:t>a:link {</a:t>
            </a:r>
            <a:r>
              <a:rPr lang="en-US" b="1" dirty="0" err="1">
                <a:solidFill>
                  <a:srgbClr val="00CCCC"/>
                </a:solidFill>
              </a:rPr>
              <a:t>color:blue</a:t>
            </a:r>
            <a:r>
              <a:rPr lang="en-US" b="1" dirty="0">
                <a:solidFill>
                  <a:srgbClr val="00CCCC"/>
                </a:solidFill>
              </a:rPr>
              <a:t>;}    				</a:t>
            </a:r>
          </a:p>
          <a:p>
            <a:pPr marL="857250" lvl="2" indent="0">
              <a:buNone/>
            </a:pPr>
            <a:r>
              <a:rPr lang="en-US" b="1" dirty="0">
                <a:solidFill>
                  <a:srgbClr val="00CCCC"/>
                </a:solidFill>
              </a:rPr>
              <a:t>a:visited {</a:t>
            </a:r>
            <a:r>
              <a:rPr lang="en-US" b="1" dirty="0" err="1">
                <a:solidFill>
                  <a:srgbClr val="00CCCC"/>
                </a:solidFill>
              </a:rPr>
              <a:t>color:green</a:t>
            </a:r>
            <a:r>
              <a:rPr lang="en-US" b="1" dirty="0">
                <a:solidFill>
                  <a:srgbClr val="00CCCC"/>
                </a:solidFill>
              </a:rPr>
              <a:t>;} </a:t>
            </a:r>
            <a:r>
              <a:rPr lang="en-US" dirty="0"/>
              <a:t>	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70937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358"/>
    </mc:Choice>
    <mc:Fallback xmlns="">
      <p:transition spd="slow" advTm="15358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to use CSS and HTML?</a:t>
            </a:r>
          </a:p>
        </p:txBody>
      </p:sp>
      <p:sp>
        <p:nvSpPr>
          <p:cNvPr id="4" name="Slide Number Placeholder 5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47F499-35EC-47F5-ADA8-AEB26AC70B62}" type="slidenum">
              <a:rPr kumimoji="0" lang="en-GB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583A8A-DDF3-47E9-B2B8-A0B1E29E09E2}"/>
              </a:ext>
            </a:extLst>
          </p:cNvPr>
          <p:cNvSpPr txBox="1"/>
          <p:nvPr/>
        </p:nvSpPr>
        <p:spPr>
          <a:xfrm>
            <a:off x="6084168" y="192102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rgbClr val="00CCCC"/>
                </a:solidFill>
              </a:rPr>
              <a:t>Part 5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144"/>
    </mc:Choice>
    <mc:Fallback xmlns="">
      <p:transition spd="slow" advTm="13144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to use CSS and HTML?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There are three ways:</a:t>
            </a:r>
          </a:p>
          <a:p>
            <a:pPr lvl="1"/>
            <a:r>
              <a:rPr lang="en-GB" dirty="0"/>
              <a:t>External style sheet:</a:t>
            </a:r>
          </a:p>
          <a:p>
            <a:pPr lvl="2"/>
            <a:r>
              <a:rPr lang="en-US" sz="2000" dirty="0">
                <a:latin typeface="Arial" charset="0"/>
              </a:rPr>
              <a:t>Complete separation of design from content.</a:t>
            </a:r>
          </a:p>
          <a:p>
            <a:pPr lvl="2"/>
            <a:r>
              <a:rPr lang="en-US" sz="2000" dirty="0">
                <a:latin typeface="Arial" charset="0"/>
              </a:rPr>
              <a:t>Keeps all the styles on an external document.</a:t>
            </a:r>
            <a:endParaRPr lang="en-GB" dirty="0"/>
          </a:p>
          <a:p>
            <a:pPr lvl="1"/>
            <a:r>
              <a:rPr lang="en-GB" dirty="0"/>
              <a:t>Embedded style:</a:t>
            </a:r>
          </a:p>
          <a:p>
            <a:pPr lvl="2"/>
            <a:r>
              <a:rPr lang="en-GB" sz="2000" dirty="0">
                <a:latin typeface="+mj-lt"/>
              </a:rPr>
              <a:t>Specify style at start of the document.</a:t>
            </a:r>
          </a:p>
          <a:p>
            <a:pPr lvl="2"/>
            <a:r>
              <a:rPr lang="en-GB" sz="2000" dirty="0">
                <a:latin typeface="+mj-lt"/>
              </a:rPr>
              <a:t>Would override styles of an external document.</a:t>
            </a:r>
          </a:p>
          <a:p>
            <a:pPr lvl="1"/>
            <a:r>
              <a:rPr lang="en-GB" dirty="0"/>
              <a:t>Inline style:</a:t>
            </a:r>
          </a:p>
          <a:p>
            <a:pPr lvl="2"/>
            <a:r>
              <a:rPr lang="en-GB" sz="2000" dirty="0">
                <a:latin typeface="+mj-lt"/>
              </a:rPr>
              <a:t>Specify style inside the document at code lines.</a:t>
            </a:r>
          </a:p>
          <a:p>
            <a:pPr lvl="2"/>
            <a:r>
              <a:rPr lang="en-GB" sz="2000" dirty="0">
                <a:latin typeface="+mj-lt"/>
              </a:rPr>
              <a:t>Would override styles of external document and the embedded style.</a:t>
            </a:r>
          </a:p>
          <a:p>
            <a:pPr lvl="1"/>
            <a:endParaRPr lang="en-GB" dirty="0"/>
          </a:p>
        </p:txBody>
      </p:sp>
      <p:sp>
        <p:nvSpPr>
          <p:cNvPr id="4" name="Slide Number Placeholder 5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47F499-35EC-47F5-ADA8-AEB26AC70B62}" type="slidenum">
              <a:rPr kumimoji="0" lang="en-GB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583A8A-DDF3-47E9-B2B8-A0B1E29E09E2}"/>
              </a:ext>
            </a:extLst>
          </p:cNvPr>
          <p:cNvSpPr txBox="1"/>
          <p:nvPr/>
        </p:nvSpPr>
        <p:spPr>
          <a:xfrm>
            <a:off x="6084168" y="192102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rgbClr val="00CCCC"/>
                </a:solidFill>
              </a:rPr>
              <a:t>Part 5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04031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4535"/>
    </mc:Choice>
    <mc:Fallback xmlns="">
      <p:transition spd="slow" advTm="1245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to link HTML to CSS?</a:t>
            </a:r>
            <a:endParaRPr lang="en-US" dirty="0"/>
          </a:p>
        </p:txBody>
      </p:sp>
      <p:sp>
        <p:nvSpPr>
          <p:cNvPr id="1536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sz="2500" dirty="0"/>
              <a:t>1. External Style Sheet</a:t>
            </a:r>
          </a:p>
          <a:p>
            <a:pPr eaLnBrk="1" hangingPunct="1">
              <a:buNone/>
            </a:pPr>
            <a:r>
              <a:rPr lang="en-US" sz="2400" dirty="0">
                <a:latin typeface="Arial" charset="0"/>
              </a:rPr>
              <a:t>	</a:t>
            </a:r>
            <a:endParaRPr lang="en-US" sz="2400" b="1" dirty="0">
              <a:latin typeface="Arial" charset="0"/>
            </a:endParaRPr>
          </a:p>
          <a:p>
            <a:pPr lvl="1"/>
            <a:endParaRPr lang="en-US" sz="2100" dirty="0"/>
          </a:p>
        </p:txBody>
      </p:sp>
      <p:sp>
        <p:nvSpPr>
          <p:cNvPr id="15369" name="Text Box 9"/>
          <p:cNvSpPr txBox="1">
            <a:spLocks noChangeArrowheads="1"/>
          </p:cNvSpPr>
          <p:nvPr/>
        </p:nvSpPr>
        <p:spPr bwMode="auto">
          <a:xfrm>
            <a:off x="762000" y="2514600"/>
            <a:ext cx="7848600" cy="3816429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eaLnBrk="1" hangingPunct="1"/>
            <a:r>
              <a:rPr lang="en-US" sz="2200" dirty="0">
                <a:latin typeface="Arial" charset="0"/>
              </a:rPr>
              <a:t>&lt;!</a:t>
            </a:r>
            <a:r>
              <a:rPr lang="en-US" sz="2200" dirty="0" err="1">
                <a:latin typeface="Arial" charset="0"/>
              </a:rPr>
              <a:t>Doctype</a:t>
            </a:r>
            <a:r>
              <a:rPr lang="en-US" sz="2200" dirty="0">
                <a:latin typeface="Arial" charset="0"/>
              </a:rPr>
              <a:t> HTML&gt;</a:t>
            </a:r>
          </a:p>
          <a:p>
            <a:pPr eaLnBrk="1" hangingPunct="1"/>
            <a:r>
              <a:rPr lang="en-US" sz="2200" dirty="0">
                <a:latin typeface="Arial" charset="0"/>
              </a:rPr>
              <a:t>&lt;HTML&gt;</a:t>
            </a:r>
          </a:p>
          <a:p>
            <a:pPr eaLnBrk="1" hangingPunct="1"/>
            <a:r>
              <a:rPr lang="en-US" sz="2200" dirty="0">
                <a:latin typeface="Arial" charset="0"/>
              </a:rPr>
              <a:t>	&lt;HEAD&gt;</a:t>
            </a:r>
          </a:p>
          <a:p>
            <a:pPr eaLnBrk="1" hangingPunct="1"/>
            <a:r>
              <a:rPr lang="en-US" sz="2200" dirty="0">
                <a:latin typeface="Arial" charset="0"/>
              </a:rPr>
              <a:t>	</a:t>
            </a:r>
            <a:r>
              <a:rPr lang="en-US" sz="2200" dirty="0">
                <a:solidFill>
                  <a:schemeClr val="accent2"/>
                </a:solidFill>
                <a:latin typeface="Arial" charset="0"/>
              </a:rPr>
              <a:t>&lt;LINK REL=“</a:t>
            </a:r>
            <a:r>
              <a:rPr lang="en-US" sz="2200" dirty="0" err="1">
                <a:solidFill>
                  <a:schemeClr val="accent2"/>
                </a:solidFill>
                <a:latin typeface="Arial" charset="0"/>
              </a:rPr>
              <a:t>stylesheet</a:t>
            </a:r>
            <a:r>
              <a:rPr lang="en-US" sz="2200" dirty="0">
                <a:solidFill>
                  <a:schemeClr val="accent2"/>
                </a:solidFill>
                <a:latin typeface="Arial" charset="0"/>
              </a:rPr>
              <a:t>” TYPE=“text/</a:t>
            </a:r>
            <a:r>
              <a:rPr lang="en-US" sz="2200" dirty="0" err="1">
                <a:solidFill>
                  <a:schemeClr val="accent2"/>
                </a:solidFill>
                <a:latin typeface="Arial" charset="0"/>
              </a:rPr>
              <a:t>css</a:t>
            </a:r>
            <a:r>
              <a:rPr lang="en-US" sz="2200" dirty="0">
                <a:solidFill>
                  <a:schemeClr val="accent2"/>
                </a:solidFill>
                <a:latin typeface="Arial" charset="0"/>
              </a:rPr>
              <a:t>” 	HREF=“styles/</a:t>
            </a:r>
            <a:r>
              <a:rPr lang="en-US" sz="2200" b="1" dirty="0">
                <a:solidFill>
                  <a:schemeClr val="accent2"/>
                </a:solidFill>
                <a:latin typeface="Arial" charset="0"/>
              </a:rPr>
              <a:t>mystyles.css</a:t>
            </a:r>
            <a:r>
              <a:rPr lang="en-US" sz="2200" dirty="0">
                <a:solidFill>
                  <a:schemeClr val="accent2"/>
                </a:solidFill>
                <a:latin typeface="Arial" charset="0"/>
              </a:rPr>
              <a:t>”/&gt;</a:t>
            </a:r>
          </a:p>
          <a:p>
            <a:pPr eaLnBrk="1" hangingPunct="1"/>
            <a:r>
              <a:rPr lang="en-US" sz="2200" dirty="0">
                <a:latin typeface="Arial" charset="0"/>
              </a:rPr>
              <a:t>	&lt;/HEAD&gt;</a:t>
            </a:r>
          </a:p>
          <a:p>
            <a:pPr eaLnBrk="1" hangingPunct="1"/>
            <a:r>
              <a:rPr lang="en-US" sz="2200" dirty="0">
                <a:latin typeface="Arial" charset="0"/>
              </a:rPr>
              <a:t>&lt;Body&gt;</a:t>
            </a:r>
          </a:p>
          <a:p>
            <a:pPr eaLnBrk="1" hangingPunct="1"/>
            <a:r>
              <a:rPr lang="en-US" sz="2200" dirty="0">
                <a:latin typeface="Arial" charset="0"/>
              </a:rPr>
              <a:t>	&lt;H1&gt; The style of this heading is determined by the 	style set in mystyle.css file &lt;/H1&gt;</a:t>
            </a:r>
          </a:p>
          <a:p>
            <a:pPr eaLnBrk="1" hangingPunct="1"/>
            <a:r>
              <a:rPr lang="en-US" sz="2200" dirty="0">
                <a:latin typeface="Arial" charset="0"/>
              </a:rPr>
              <a:t>&lt;/Body&gt;</a:t>
            </a:r>
          </a:p>
          <a:p>
            <a:pPr eaLnBrk="1" hangingPunct="1"/>
            <a:r>
              <a:rPr lang="en-US" sz="2200" dirty="0">
                <a:latin typeface="Arial" charset="0"/>
              </a:rPr>
              <a:t>&lt;/HTML&gt;</a:t>
            </a:r>
          </a:p>
        </p:txBody>
      </p:sp>
      <p:pic>
        <p:nvPicPr>
          <p:cNvPr id="5" name="Picture 4" descr="CSSlinks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516216" y="1124744"/>
            <a:ext cx="2160240" cy="1377271"/>
          </a:xfrm>
          <a:prstGeom prst="rect">
            <a:avLst/>
          </a:prstGeom>
        </p:spPr>
      </p:pic>
      <p:sp>
        <p:nvSpPr>
          <p:cNvPr id="6" name="Slide Number Placeholder 5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47F499-35EC-47F5-ADA8-AEB26AC70B62}" type="slidenum">
              <a:rPr kumimoji="0" lang="en-GB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9530"/>
    </mc:Choice>
    <mc:Fallback xmlns="">
      <p:transition spd="slow" advTm="995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69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link HTML to CSS?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None/>
            </a:pPr>
            <a:r>
              <a:rPr lang="en-US" sz="2000" dirty="0"/>
              <a:t>2. Embedded Style Sheets: Overrides the CSS </a:t>
            </a:r>
          </a:p>
          <a:p>
            <a:pPr>
              <a:buNone/>
            </a:pPr>
            <a:r>
              <a:rPr lang="en-US" sz="2000" dirty="0"/>
              <a:t>external file.</a:t>
            </a:r>
          </a:p>
        </p:txBody>
      </p:sp>
      <p:sp>
        <p:nvSpPr>
          <p:cNvPr id="15366" name="Text Box 6"/>
          <p:cNvSpPr txBox="1">
            <a:spLocks noChangeArrowheads="1"/>
          </p:cNvSpPr>
          <p:nvPr/>
        </p:nvSpPr>
        <p:spPr bwMode="auto">
          <a:xfrm>
            <a:off x="762000" y="2286000"/>
            <a:ext cx="7848600" cy="440120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eaLnBrk="1" hangingPunct="1"/>
            <a:r>
              <a:rPr lang="en-US" sz="2000" dirty="0">
                <a:latin typeface="Arial" charset="0"/>
              </a:rPr>
              <a:t>&lt;!</a:t>
            </a:r>
            <a:r>
              <a:rPr lang="en-US" sz="2000" dirty="0" err="1">
                <a:latin typeface="Arial" charset="0"/>
              </a:rPr>
              <a:t>Doctype</a:t>
            </a:r>
            <a:r>
              <a:rPr lang="en-US" sz="2000" dirty="0">
                <a:latin typeface="Arial" charset="0"/>
              </a:rPr>
              <a:t> HTML&gt;</a:t>
            </a:r>
          </a:p>
          <a:p>
            <a:pPr eaLnBrk="1" hangingPunct="1"/>
            <a:r>
              <a:rPr lang="en-US" sz="2000" dirty="0">
                <a:latin typeface="Arial" charset="0"/>
              </a:rPr>
              <a:t>&lt;HTML&gt; </a:t>
            </a:r>
          </a:p>
          <a:p>
            <a:pPr eaLnBrk="1" hangingPunct="1"/>
            <a:r>
              <a:rPr lang="en-US" sz="2000" dirty="0">
                <a:latin typeface="Arial" charset="0"/>
              </a:rPr>
              <a:t>	&lt;HEAD&gt;</a:t>
            </a:r>
          </a:p>
          <a:p>
            <a:pPr eaLnBrk="1" hangingPunct="1"/>
            <a:r>
              <a:rPr lang="en-US" sz="2000" dirty="0">
                <a:latin typeface="Arial" charset="0"/>
              </a:rPr>
              <a:t>		&lt;TITLE&gt;Embedded CSS&lt;/TITLE&gt;</a:t>
            </a:r>
          </a:p>
          <a:p>
            <a:pPr eaLnBrk="1" hangingPunct="1"/>
            <a:r>
              <a:rPr lang="en-US" sz="2000" dirty="0">
                <a:latin typeface="Arial" charset="0"/>
              </a:rPr>
              <a:t>		</a:t>
            </a:r>
            <a:r>
              <a:rPr lang="en-US" sz="2000" dirty="0">
                <a:solidFill>
                  <a:schemeClr val="accent2"/>
                </a:solidFill>
                <a:latin typeface="Arial" charset="0"/>
              </a:rPr>
              <a:t>&lt;STYLE TYPE=“text/</a:t>
            </a:r>
            <a:r>
              <a:rPr lang="en-US" sz="2000" dirty="0" err="1">
                <a:solidFill>
                  <a:schemeClr val="accent2"/>
                </a:solidFill>
                <a:latin typeface="Arial" charset="0"/>
              </a:rPr>
              <a:t>css</a:t>
            </a:r>
            <a:r>
              <a:rPr lang="en-US" sz="2000" dirty="0">
                <a:solidFill>
                  <a:schemeClr val="accent2"/>
                </a:solidFill>
                <a:latin typeface="Arial" charset="0"/>
              </a:rPr>
              <a:t>”&gt;</a:t>
            </a:r>
          </a:p>
          <a:p>
            <a:pPr eaLnBrk="1" hangingPunct="1"/>
            <a:r>
              <a:rPr lang="en-US" sz="2000" dirty="0">
                <a:solidFill>
                  <a:schemeClr val="accent2"/>
                </a:solidFill>
                <a:latin typeface="Arial" charset="0"/>
              </a:rPr>
              <a:t>			H1 {color: green;}</a:t>
            </a:r>
          </a:p>
          <a:p>
            <a:pPr eaLnBrk="1" hangingPunct="1"/>
            <a:r>
              <a:rPr lang="en-US" sz="2000" dirty="0">
                <a:solidFill>
                  <a:schemeClr val="accent2"/>
                </a:solidFill>
                <a:latin typeface="Arial" charset="0"/>
              </a:rPr>
              <a:t>			P {font-size: 14pt; color: blue;}</a:t>
            </a:r>
          </a:p>
          <a:p>
            <a:pPr eaLnBrk="1" hangingPunct="1"/>
            <a:r>
              <a:rPr lang="en-US" sz="2000" dirty="0">
                <a:solidFill>
                  <a:schemeClr val="accent2"/>
                </a:solidFill>
                <a:latin typeface="Arial" charset="0"/>
              </a:rPr>
              <a:t>		&lt;/STYLE&gt;</a:t>
            </a:r>
          </a:p>
          <a:p>
            <a:pPr eaLnBrk="1" hangingPunct="1"/>
            <a:r>
              <a:rPr lang="en-US" sz="2000" dirty="0">
                <a:latin typeface="Arial" charset="0"/>
              </a:rPr>
              <a:t>	&lt;/HEAD&gt;</a:t>
            </a:r>
          </a:p>
          <a:p>
            <a:pPr eaLnBrk="1" hangingPunct="1"/>
            <a:r>
              <a:rPr lang="en-US" sz="2000" dirty="0">
                <a:latin typeface="Arial" charset="0"/>
              </a:rPr>
              <a:t>&lt;Body&gt; </a:t>
            </a:r>
          </a:p>
          <a:p>
            <a:pPr eaLnBrk="1" hangingPunct="1"/>
            <a:r>
              <a:rPr lang="en-US" sz="2000" dirty="0">
                <a:latin typeface="Arial" charset="0"/>
              </a:rPr>
              <a:t>	</a:t>
            </a:r>
            <a:r>
              <a:rPr lang="en-US" sz="2000" dirty="0">
                <a:solidFill>
                  <a:schemeClr val="accent2"/>
                </a:solidFill>
                <a:latin typeface="Arial" charset="0"/>
              </a:rPr>
              <a:t>&lt;H1&gt; Welcome to Web Design with Embedded CSS &lt;/H1&gt;</a:t>
            </a:r>
          </a:p>
          <a:p>
            <a:pPr eaLnBrk="1" hangingPunct="1"/>
            <a:r>
              <a:rPr lang="en-US" sz="2000" dirty="0">
                <a:solidFill>
                  <a:schemeClr val="accent2"/>
                </a:solidFill>
                <a:latin typeface="Arial" charset="0"/>
              </a:rPr>
              <a:t>	&lt;P&gt; Did you expect the text to be 12pt and black? &lt;/P&gt;</a:t>
            </a:r>
          </a:p>
          <a:p>
            <a:pPr eaLnBrk="1" hangingPunct="1"/>
            <a:r>
              <a:rPr lang="en-US" sz="2000" dirty="0">
                <a:latin typeface="Arial" charset="0"/>
              </a:rPr>
              <a:t>&lt;/Body&gt;</a:t>
            </a:r>
          </a:p>
          <a:p>
            <a:pPr eaLnBrk="1" hangingPunct="1"/>
            <a:r>
              <a:rPr lang="en-US" sz="2000" dirty="0">
                <a:latin typeface="Arial" charset="0"/>
              </a:rPr>
              <a:t>&lt;/HTML&gt;</a:t>
            </a:r>
            <a:endParaRPr lang="en-US" sz="2000" b="1" dirty="0">
              <a:latin typeface="Arial" charset="0"/>
            </a:endParaRPr>
          </a:p>
        </p:txBody>
      </p:sp>
      <p:pic>
        <p:nvPicPr>
          <p:cNvPr id="5" name="Picture 4" descr="CSSembedded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948264" y="1098085"/>
            <a:ext cx="1626121" cy="1178787"/>
          </a:xfrm>
          <a:prstGeom prst="rect">
            <a:avLst/>
          </a:prstGeom>
        </p:spPr>
      </p:pic>
      <p:sp>
        <p:nvSpPr>
          <p:cNvPr id="6" name="Slide Number Placeholder 5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47F499-35EC-47F5-ADA8-AEB26AC70B62}" type="slidenum">
              <a:rPr kumimoji="0" lang="en-GB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253"/>
    </mc:Choice>
    <mc:Fallback xmlns="">
      <p:transition spd="slow" advTm="532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66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the design: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None/>
            </a:pPr>
            <a:r>
              <a:rPr lang="en-US" sz="2000" dirty="0"/>
              <a:t>3. Inline Style: Writing the design style directly overriding CSS Style sheets or Embedded Style codes.</a:t>
            </a:r>
          </a:p>
        </p:txBody>
      </p:sp>
      <p:sp>
        <p:nvSpPr>
          <p:cNvPr id="15368" name="Text Box 8"/>
          <p:cNvSpPr txBox="1">
            <a:spLocks noChangeArrowheads="1"/>
          </p:cNvSpPr>
          <p:nvPr/>
        </p:nvSpPr>
        <p:spPr bwMode="auto">
          <a:xfrm>
            <a:off x="762000" y="2204864"/>
            <a:ext cx="7848600" cy="3785652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eaLnBrk="1" hangingPunct="1"/>
            <a:r>
              <a:rPr lang="en-US" sz="2400" dirty="0">
                <a:latin typeface="Arial" charset="0"/>
              </a:rPr>
              <a:t>&lt;!</a:t>
            </a:r>
            <a:r>
              <a:rPr lang="en-US" sz="2400" dirty="0" err="1">
                <a:latin typeface="Arial" charset="0"/>
              </a:rPr>
              <a:t>Doctype</a:t>
            </a:r>
            <a:r>
              <a:rPr lang="en-US" sz="2400" dirty="0">
                <a:latin typeface="Arial" charset="0"/>
              </a:rPr>
              <a:t> HTML&gt;</a:t>
            </a:r>
          </a:p>
          <a:p>
            <a:pPr eaLnBrk="1" hangingPunct="1"/>
            <a:r>
              <a:rPr lang="en-US" sz="2400" dirty="0">
                <a:latin typeface="Arial" charset="0"/>
              </a:rPr>
              <a:t>&lt;HTML&gt;</a:t>
            </a:r>
          </a:p>
          <a:p>
            <a:pPr eaLnBrk="1" hangingPunct="1"/>
            <a:r>
              <a:rPr lang="en-US" sz="2400" dirty="0">
                <a:latin typeface="Arial" charset="0"/>
              </a:rPr>
              <a:t>	&lt;Head&gt; </a:t>
            </a:r>
          </a:p>
          <a:p>
            <a:pPr eaLnBrk="1" hangingPunct="1"/>
            <a:r>
              <a:rPr lang="en-US" sz="2400" dirty="0">
                <a:latin typeface="Arial" charset="0"/>
              </a:rPr>
              <a:t>		&lt;Title&gt; I am independent page! &lt;/Title&gt;</a:t>
            </a:r>
          </a:p>
          <a:p>
            <a:pPr eaLnBrk="1" hangingPunct="1"/>
            <a:r>
              <a:rPr lang="en-US" sz="2400" dirty="0">
                <a:latin typeface="Arial" charset="0"/>
              </a:rPr>
              <a:t>	&lt;/Head&gt;</a:t>
            </a:r>
          </a:p>
          <a:p>
            <a:pPr lvl="1" eaLnBrk="1" hangingPunct="1"/>
            <a:r>
              <a:rPr lang="en-US" sz="2400" dirty="0">
                <a:latin typeface="Arial" charset="0"/>
              </a:rPr>
              <a:t>	&lt;Body&gt;</a:t>
            </a:r>
          </a:p>
          <a:p>
            <a:pPr lvl="1" eaLnBrk="1" hangingPunct="1"/>
            <a:r>
              <a:rPr lang="en-US" sz="240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	&lt;H1 STYLE=“color: green; font-size: 25px;”&gt;A 	large Green Heading&lt;/H1&gt;</a:t>
            </a:r>
          </a:p>
          <a:p>
            <a:pPr lvl="1" eaLnBrk="1" hangingPunct="1"/>
            <a:r>
              <a:rPr lang="en-US" sz="2400" dirty="0">
                <a:latin typeface="Arial" charset="0"/>
              </a:rPr>
              <a:t>	&lt;/Body&gt;</a:t>
            </a:r>
          </a:p>
          <a:p>
            <a:pPr eaLnBrk="1" hangingPunct="1"/>
            <a:r>
              <a:rPr lang="en-US" sz="2400" dirty="0">
                <a:latin typeface="Arial" charset="0"/>
              </a:rPr>
              <a:t>&lt;/HTML&gt;</a:t>
            </a:r>
          </a:p>
        </p:txBody>
      </p:sp>
      <p:pic>
        <p:nvPicPr>
          <p:cNvPr id="5" name="Picture 4" descr="CSSinline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804248" y="188640"/>
            <a:ext cx="1986682" cy="1440160"/>
          </a:xfrm>
          <a:prstGeom prst="rect">
            <a:avLst/>
          </a:prstGeom>
        </p:spPr>
      </p:pic>
      <p:sp>
        <p:nvSpPr>
          <p:cNvPr id="6" name="Slide Number Placeholder 5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47F499-35EC-47F5-ADA8-AEB26AC70B62}" type="slidenum">
              <a:rPr kumimoji="0" lang="en-GB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9690"/>
    </mc:Choice>
    <mc:Fallback xmlns="">
      <p:transition spd="slow" advTm="696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536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53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153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153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153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153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153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153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153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000"/>
                                        <p:tgtEl>
                                          <p:spTgt spid="153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68" grpId="0" build="allAtOnce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Creating CSS file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800" dirty="0"/>
              <a:t>Open Notepad++ and type the settings below:</a:t>
            </a:r>
          </a:p>
          <a:p>
            <a:pPr lvl="1">
              <a:buNone/>
            </a:pPr>
            <a:r>
              <a:rPr lang="en-GB" sz="2400" dirty="0">
                <a:solidFill>
                  <a:srgbClr val="00CCCC"/>
                </a:solidFill>
                <a:latin typeface="+mj-lt"/>
              </a:rPr>
              <a:t>body{background-</a:t>
            </a:r>
            <a:r>
              <a:rPr lang="en-GB" sz="2400" dirty="0" err="1">
                <a:solidFill>
                  <a:srgbClr val="00CCCC"/>
                </a:solidFill>
                <a:latin typeface="+mj-lt"/>
              </a:rPr>
              <a:t>image:url</a:t>
            </a:r>
            <a:r>
              <a:rPr lang="en-GB" sz="2400" dirty="0">
                <a:solidFill>
                  <a:srgbClr val="00CCCC"/>
                </a:solidFill>
                <a:latin typeface="+mj-lt"/>
              </a:rPr>
              <a:t>('Background3.gif');}</a:t>
            </a:r>
          </a:p>
          <a:p>
            <a:pPr lvl="1">
              <a:buNone/>
            </a:pPr>
            <a:r>
              <a:rPr lang="en-GB" sz="2400" dirty="0">
                <a:solidFill>
                  <a:srgbClr val="00CCCC"/>
                </a:solidFill>
                <a:latin typeface="+mj-lt"/>
              </a:rPr>
              <a:t>h1 {background-</a:t>
            </a:r>
            <a:r>
              <a:rPr lang="en-GB" sz="2400" dirty="0" err="1">
                <a:solidFill>
                  <a:srgbClr val="00CCCC"/>
                </a:solidFill>
                <a:latin typeface="+mj-lt"/>
              </a:rPr>
              <a:t>color:Green</a:t>
            </a:r>
            <a:r>
              <a:rPr lang="en-GB" sz="2400" dirty="0">
                <a:solidFill>
                  <a:srgbClr val="00CCCC"/>
                </a:solidFill>
                <a:latin typeface="+mj-lt"/>
              </a:rPr>
              <a:t>; text-</a:t>
            </a:r>
            <a:r>
              <a:rPr lang="en-GB" sz="2400" dirty="0" err="1">
                <a:solidFill>
                  <a:srgbClr val="00CCCC"/>
                </a:solidFill>
                <a:latin typeface="+mj-lt"/>
              </a:rPr>
              <a:t>align:Center</a:t>
            </a:r>
            <a:r>
              <a:rPr lang="en-GB" sz="2400" dirty="0">
                <a:solidFill>
                  <a:srgbClr val="00CCCC"/>
                </a:solidFill>
                <a:latin typeface="+mj-lt"/>
              </a:rPr>
              <a:t>;}</a:t>
            </a:r>
          </a:p>
          <a:p>
            <a:pPr lvl="1">
              <a:buNone/>
            </a:pPr>
            <a:r>
              <a:rPr lang="en-GB" sz="2400" dirty="0">
                <a:solidFill>
                  <a:srgbClr val="00CCCC"/>
                </a:solidFill>
                <a:latin typeface="+mj-lt"/>
              </a:rPr>
              <a:t>p {font-</a:t>
            </a:r>
            <a:r>
              <a:rPr lang="en-GB" sz="2400" dirty="0" err="1">
                <a:solidFill>
                  <a:srgbClr val="00CCCC"/>
                </a:solidFill>
                <a:latin typeface="+mj-lt"/>
              </a:rPr>
              <a:t>family:'Arial</a:t>
            </a:r>
            <a:r>
              <a:rPr lang="en-GB" sz="2400" dirty="0">
                <a:solidFill>
                  <a:srgbClr val="00CCCC"/>
                </a:solidFill>
                <a:latin typeface="+mj-lt"/>
              </a:rPr>
              <a:t>'; font-size:14px;color:blue;}</a:t>
            </a:r>
          </a:p>
          <a:p>
            <a:pPr lvl="1">
              <a:buNone/>
            </a:pPr>
            <a:r>
              <a:rPr lang="en-GB" sz="2400" dirty="0">
                <a:solidFill>
                  <a:srgbClr val="00CCCC"/>
                </a:solidFill>
                <a:latin typeface="+mj-lt"/>
              </a:rPr>
              <a:t>a:link {</a:t>
            </a:r>
            <a:r>
              <a:rPr lang="en-GB" sz="2400" dirty="0" err="1">
                <a:solidFill>
                  <a:srgbClr val="00CCCC"/>
                </a:solidFill>
                <a:latin typeface="+mj-lt"/>
              </a:rPr>
              <a:t>color:red</a:t>
            </a:r>
            <a:r>
              <a:rPr lang="en-GB" sz="2400" dirty="0">
                <a:solidFill>
                  <a:srgbClr val="00CCCC"/>
                </a:solidFill>
                <a:latin typeface="+mj-lt"/>
              </a:rPr>
              <a:t>;}    </a:t>
            </a:r>
          </a:p>
          <a:p>
            <a:pPr lvl="1">
              <a:buNone/>
            </a:pPr>
            <a:r>
              <a:rPr lang="en-GB" sz="2400" dirty="0">
                <a:solidFill>
                  <a:srgbClr val="00CCCC"/>
                </a:solidFill>
                <a:latin typeface="+mj-lt"/>
              </a:rPr>
              <a:t>a:visited {</a:t>
            </a:r>
            <a:r>
              <a:rPr lang="en-GB" sz="2400" dirty="0" err="1">
                <a:solidFill>
                  <a:srgbClr val="00CCCC"/>
                </a:solidFill>
                <a:latin typeface="+mj-lt"/>
              </a:rPr>
              <a:t>color:green</a:t>
            </a:r>
            <a:r>
              <a:rPr lang="en-GB" sz="2400" dirty="0">
                <a:solidFill>
                  <a:srgbClr val="00CCCC"/>
                </a:solidFill>
                <a:latin typeface="+mj-lt"/>
              </a:rPr>
              <a:t>;} </a:t>
            </a:r>
          </a:p>
          <a:p>
            <a:pPr>
              <a:buNone/>
            </a:pPr>
            <a:r>
              <a:rPr lang="en-GB" sz="2000" dirty="0"/>
              <a:t>Save as textstyle.CSS file Now open your HTML page and link it in the Head tag.</a:t>
            </a:r>
          </a:p>
          <a:p>
            <a:pPr marL="342900" lvl="2" indent="-342900">
              <a:buSzPct val="70000"/>
              <a:buNone/>
            </a:pPr>
            <a:r>
              <a:rPr lang="en-GB" sz="2000" dirty="0">
                <a:solidFill>
                  <a:srgbClr val="00CCCC"/>
                </a:solidFill>
              </a:rPr>
              <a:t>&lt;link </a:t>
            </a:r>
            <a:r>
              <a:rPr lang="en-GB" sz="2000" dirty="0" err="1">
                <a:solidFill>
                  <a:srgbClr val="00CCCC"/>
                </a:solidFill>
              </a:rPr>
              <a:t>rel</a:t>
            </a:r>
            <a:r>
              <a:rPr lang="en-GB" sz="2000" dirty="0">
                <a:solidFill>
                  <a:srgbClr val="00CCCC"/>
                </a:solidFill>
              </a:rPr>
              <a:t>="</a:t>
            </a:r>
            <a:r>
              <a:rPr lang="en-GB" sz="2000" dirty="0" err="1">
                <a:solidFill>
                  <a:srgbClr val="00CCCC"/>
                </a:solidFill>
              </a:rPr>
              <a:t>stylesheet</a:t>
            </a:r>
            <a:r>
              <a:rPr lang="en-GB" sz="2000" dirty="0">
                <a:solidFill>
                  <a:srgbClr val="00CCCC"/>
                </a:solidFill>
              </a:rPr>
              <a:t>" type="text/</a:t>
            </a:r>
            <a:r>
              <a:rPr lang="en-GB" sz="2000" dirty="0" err="1">
                <a:solidFill>
                  <a:srgbClr val="00CCCC"/>
                </a:solidFill>
              </a:rPr>
              <a:t>css</a:t>
            </a:r>
            <a:r>
              <a:rPr lang="en-GB" sz="2000" dirty="0">
                <a:solidFill>
                  <a:srgbClr val="00CCCC"/>
                </a:solidFill>
              </a:rPr>
              <a:t>“ </a:t>
            </a:r>
            <a:r>
              <a:rPr lang="en-GB" sz="2000" dirty="0" err="1">
                <a:solidFill>
                  <a:srgbClr val="00CCCC"/>
                </a:solidFill>
              </a:rPr>
              <a:t>href</a:t>
            </a:r>
            <a:r>
              <a:rPr lang="en-GB" sz="2000" dirty="0">
                <a:solidFill>
                  <a:srgbClr val="00CCCC"/>
                </a:solidFill>
              </a:rPr>
              <a:t>=“textstyle.css" /&gt;</a:t>
            </a:r>
          </a:p>
          <a:p>
            <a:pPr marL="342900" lvl="2" indent="-342900">
              <a:buSzPct val="70000"/>
              <a:buNone/>
            </a:pPr>
            <a:endParaRPr lang="en-GB" sz="1800" dirty="0">
              <a:latin typeface="+mj-lt"/>
            </a:endParaRPr>
          </a:p>
          <a:p>
            <a:pPr marL="342900" lvl="2" indent="-342900">
              <a:buSzPct val="70000"/>
              <a:buNone/>
            </a:pPr>
            <a:r>
              <a:rPr lang="en-GB" sz="1800" dirty="0">
                <a:latin typeface="+mj-lt"/>
              </a:rPr>
              <a:t>	</a:t>
            </a:r>
          </a:p>
          <a:p>
            <a:pPr marL="342900" lvl="2" indent="-342900">
              <a:buSzPct val="70000"/>
              <a:buNone/>
            </a:pPr>
            <a:endParaRPr lang="en-GB" sz="1800" dirty="0">
              <a:solidFill>
                <a:schemeClr val="accent1">
                  <a:lumMod val="75000"/>
                </a:schemeClr>
              </a:solidFill>
            </a:endParaRPr>
          </a:p>
          <a:p>
            <a:pPr>
              <a:buNone/>
            </a:pPr>
            <a:endParaRPr lang="en-GB" sz="1400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84168" y="86556"/>
            <a:ext cx="2688016" cy="1248512"/>
          </a:xfrm>
          <a:prstGeom prst="rect">
            <a:avLst/>
          </a:prstGeom>
          <a:solidFill>
            <a:srgbClr val="FFFFFF">
              <a:shade val="85000"/>
            </a:srgbClr>
          </a:solidFill>
          <a:ln w="9525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5" name="Slide Number Placeholder 5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47F499-35EC-47F5-ADA8-AEB26AC70B62}" type="slidenum">
              <a:rPr kumimoji="0" lang="en-GB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4506"/>
    </mc:Choice>
    <mc:Fallback xmlns="">
      <p:transition spd="slow" advTm="945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47F499-35EC-47F5-ADA8-AEB26AC70B62}" type="slidenum">
              <a:rPr kumimoji="0" lang="en-GB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730D91F-9BF5-41F2-B98A-2EBEBA4F96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764704"/>
            <a:ext cx="9144000" cy="25338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92594EE-3045-4DD0-8BC8-6A41941540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3062" y="1309687"/>
            <a:ext cx="5857875" cy="42386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7628CA4-3A98-47CE-B3E6-00AE760E655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8420" r="6732" b="27833"/>
          <a:stretch/>
        </p:blipFill>
        <p:spPr>
          <a:xfrm>
            <a:off x="539552" y="1366837"/>
            <a:ext cx="8528348" cy="3643089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F985CB6-D96E-43CC-894A-3298FAF39065}"/>
              </a:ext>
            </a:extLst>
          </p:cNvPr>
          <p:cNvSpPr/>
          <p:nvPr/>
        </p:nvSpPr>
        <p:spPr>
          <a:xfrm>
            <a:off x="1850132" y="2204864"/>
            <a:ext cx="6836668" cy="21602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47113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4126"/>
    </mc:Choice>
    <mc:Fallback xmlns="">
      <p:transition spd="slow" advTm="941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47F499-35EC-47F5-ADA8-AEB26AC70B62}" type="slidenum">
              <a:rPr kumimoji="0" lang="en-GB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A4DFB06-AD5C-4A4C-A9C4-A5BD7D87FE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36069"/>
            <a:ext cx="4968552" cy="3521633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5B6706D-F1C9-4183-9211-16060344FC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123728" y="1733079"/>
            <a:ext cx="7083488" cy="5020667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7226"/>
    </mc:Choice>
    <mc:Fallback xmlns="">
      <p:transition spd="slow" advTm="872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Getting Started: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0034" y="1500174"/>
            <a:ext cx="8229600" cy="5221301"/>
          </a:xfrm>
        </p:spPr>
        <p:txBody>
          <a:bodyPr>
            <a:normAutofit fontScale="85000" lnSpcReduction="20000"/>
          </a:bodyPr>
          <a:lstStyle/>
          <a:p>
            <a:pPr>
              <a:buNone/>
            </a:pPr>
            <a:r>
              <a:rPr lang="en-GB" dirty="0">
                <a:latin typeface="Georgia" pitchFamily="18" charset="0"/>
              </a:rPr>
              <a:t>You will need:</a:t>
            </a:r>
          </a:p>
          <a:p>
            <a:r>
              <a:rPr lang="en-GB" dirty="0">
                <a:latin typeface="Georgia" pitchFamily="18" charset="0"/>
              </a:rPr>
              <a:t>Most Text editor would  allow you to work on creating your HTML pages: </a:t>
            </a:r>
            <a:r>
              <a:rPr lang="en-GB" dirty="0">
                <a:solidFill>
                  <a:srgbClr val="0066CC"/>
                </a:solidFill>
                <a:latin typeface="Georgia" pitchFamily="18" charset="0"/>
              </a:rPr>
              <a:t>Notepad++, Editplus, Textmate, Dreamweaver, or any free package you can find. </a:t>
            </a:r>
            <a:br>
              <a:rPr lang="en-GB" dirty="0">
                <a:solidFill>
                  <a:srgbClr val="0066CC"/>
                </a:solidFill>
                <a:latin typeface="Georgia" pitchFamily="18" charset="0"/>
              </a:rPr>
            </a:br>
            <a:r>
              <a:rPr lang="en-US" dirty="0">
                <a:latin typeface="Georgia" pitchFamily="18" charset="0"/>
              </a:rPr>
              <a:t>Modern browsers such as </a:t>
            </a:r>
            <a:r>
              <a:rPr lang="en-US" dirty="0">
                <a:solidFill>
                  <a:srgbClr val="0066CC"/>
                </a:solidFill>
                <a:latin typeface="Georgia" pitchFamily="18" charset="0"/>
              </a:rPr>
              <a:t>Firefox 3.5 +, IE9, chrome, and safari support.</a:t>
            </a:r>
          </a:p>
          <a:p>
            <a:endParaRPr lang="en-US" dirty="0">
              <a:solidFill>
                <a:srgbClr val="0066CC"/>
              </a:solidFill>
              <a:latin typeface="Georgia" pitchFamily="18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Georgia" pitchFamily="18" charset="0"/>
              </a:rPr>
              <a:t>There will be a link on Moodle to download Notepad++ for free.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Georgia" pitchFamily="18" charset="0"/>
                <a:hlinkClick r:id="rId3"/>
              </a:rPr>
              <a:t>https://notepad-plus-plus.org/downloads/</a:t>
            </a:r>
            <a:r>
              <a:rPr lang="en-US" dirty="0">
                <a:solidFill>
                  <a:srgbClr val="000000"/>
                </a:solidFill>
                <a:latin typeface="Georgia" pitchFamily="18" charset="0"/>
              </a:rPr>
              <a:t> </a:t>
            </a:r>
          </a:p>
          <a:p>
            <a:pPr>
              <a:buNone/>
            </a:pPr>
            <a:br>
              <a:rPr lang="en-GB" sz="4000" dirty="0">
                <a:solidFill>
                  <a:srgbClr val="0066CC"/>
                </a:solidFill>
                <a:latin typeface="Georgia" pitchFamily="18" charset="0"/>
              </a:rPr>
            </a:br>
            <a:endParaRPr lang="en-US" sz="4400" dirty="0">
              <a:solidFill>
                <a:srgbClr val="0066CC"/>
              </a:solidFill>
              <a:latin typeface="Georgia" pitchFamily="18" charset="0"/>
            </a:endParaRPr>
          </a:p>
          <a:p>
            <a:pPr lvl="2"/>
            <a:endParaRPr lang="en-GB" dirty="0"/>
          </a:p>
        </p:txBody>
      </p:sp>
      <p:sp>
        <p:nvSpPr>
          <p:cNvPr id="5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47F499-35EC-47F5-ADA8-AEB26AC70B62}" type="slidenum">
              <a:rPr kumimoji="0" lang="en-GB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6" name="Picture 2" descr="https://encrypted-tbn2.gstatic.com/images?q=tbn:ANd9GcQIXJXLldU5VRhveV0UPRtFLCchIU3WTi2VI1WFJw7xGear92gLO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995036" y="187000"/>
            <a:ext cx="1969452" cy="180184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126"/>
    </mc:Choice>
    <mc:Fallback xmlns="">
      <p:transition spd="slow" advTm="601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E6745E2-1209-4170-8C9C-3650F50035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47" t="10471" r="7476" b="32361"/>
          <a:stretch/>
        </p:blipFill>
        <p:spPr>
          <a:xfrm>
            <a:off x="538063" y="2420887"/>
            <a:ext cx="8062926" cy="326715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Adding Comments to an HTML page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400" dirty="0"/>
              <a:t>How much difference does adding comments?</a:t>
            </a:r>
          </a:p>
        </p:txBody>
      </p:sp>
      <p:sp>
        <p:nvSpPr>
          <p:cNvPr id="5" name="Rectangle 4"/>
          <p:cNvSpPr/>
          <p:nvPr/>
        </p:nvSpPr>
        <p:spPr>
          <a:xfrm>
            <a:off x="541523" y="2420887"/>
            <a:ext cx="8059466" cy="57606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/>
        </p:nvSpPr>
        <p:spPr>
          <a:xfrm>
            <a:off x="5796136" y="3140968"/>
            <a:ext cx="2520280" cy="2880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Slide Number Placeholder 5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47F499-35EC-47F5-ADA8-AEB26AC70B62}" type="slidenum">
              <a:rPr kumimoji="0" lang="en-GB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038"/>
    </mc:Choice>
    <mc:Fallback xmlns="">
      <p:transition spd="slow" advTm="49038"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FF7C6D3-9013-4FA5-9DAF-5913768E9B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8706" y="1728801"/>
            <a:ext cx="9144000" cy="253388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Adding comments to an CSS page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sz="2400" dirty="0"/>
          </a:p>
          <a:p>
            <a:endParaRPr lang="en-GB" sz="2400" dirty="0"/>
          </a:p>
          <a:p>
            <a:endParaRPr lang="en-GB" sz="2400" dirty="0"/>
          </a:p>
          <a:p>
            <a:endParaRPr lang="en-GB" sz="2400" dirty="0"/>
          </a:p>
          <a:p>
            <a:endParaRPr lang="en-GB" sz="2400" dirty="0"/>
          </a:p>
          <a:p>
            <a:endParaRPr lang="en-GB" sz="2400" dirty="0"/>
          </a:p>
          <a:p>
            <a:endParaRPr lang="en-GB" sz="2400" dirty="0"/>
          </a:p>
          <a:p>
            <a:endParaRPr lang="en-GB" sz="2400" dirty="0"/>
          </a:p>
          <a:p>
            <a:r>
              <a:rPr lang="en-GB" sz="2400" dirty="0"/>
              <a:t>How much difference does adding comments?</a:t>
            </a:r>
          </a:p>
        </p:txBody>
      </p:sp>
      <p:sp>
        <p:nvSpPr>
          <p:cNvPr id="5" name="Rectangle 4"/>
          <p:cNvSpPr/>
          <p:nvPr/>
        </p:nvSpPr>
        <p:spPr>
          <a:xfrm>
            <a:off x="4211960" y="2492896"/>
            <a:ext cx="4392488" cy="14401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Slide Number Placeholder 5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47F499-35EC-47F5-ADA8-AEB26AC70B62}" type="slidenum">
              <a:rPr kumimoji="0" lang="en-GB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230"/>
    </mc:Choice>
    <mc:Fallback xmlns="">
      <p:transition spd="slow" advTm="23230"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FED9CD-5794-4785-9979-DF70EF7D31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End of Part 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936B4C-0F49-4837-9669-3FE430A939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dirty="0"/>
              <a:t>Activity 2.5. </a:t>
            </a:r>
            <a:r>
              <a:rPr lang="en-GB" dirty="0"/>
              <a:t>What are the three ways to connect a CSS file to page? Which one is recommended for us to use?</a:t>
            </a:r>
          </a:p>
        </p:txBody>
      </p:sp>
    </p:spTree>
    <p:extLst>
      <p:ext uri="{BB962C8B-B14F-4D97-AF65-F5344CB8AC3E}">
        <p14:creationId xmlns:p14="http://schemas.microsoft.com/office/powerpoint/2010/main" val="3083001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639"/>
    </mc:Choice>
    <mc:Fallback xmlns="">
      <p:transition spd="slow" advTm="21639"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87664A-7ECB-4A4B-811C-DC369BC1C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Lab Task and submission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EF6452-B861-4A41-94B0-16C8060ED3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Open the demo from the lecture today.</a:t>
            </a:r>
          </a:p>
          <a:p>
            <a:r>
              <a:rPr lang="en-GB" dirty="0"/>
              <a:t>Change the title, content, and format.</a:t>
            </a:r>
          </a:p>
          <a:p>
            <a:r>
              <a:rPr lang="en-GB" dirty="0"/>
              <a:t>Change the image and replace it with your image.</a:t>
            </a:r>
          </a:p>
          <a:p>
            <a:r>
              <a:rPr lang="en-GB" dirty="0"/>
              <a:t>Find a different background and replace it.</a:t>
            </a:r>
          </a:p>
          <a:p>
            <a:r>
              <a:rPr lang="en-GB" dirty="0"/>
              <a:t>Edit the CSS file by changing the colours and styles.</a:t>
            </a:r>
          </a:p>
          <a:p>
            <a:endParaRPr lang="en-GB" dirty="0"/>
          </a:p>
          <a:p>
            <a:r>
              <a:rPr lang="en-GB" dirty="0"/>
              <a:t>Save the work on the folder.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3781314-04F2-4E52-B99D-4D9A3E2F0828}"/>
              </a:ext>
            </a:extLst>
          </p:cNvPr>
          <p:cNvSpPr txBox="1"/>
          <p:nvPr/>
        </p:nvSpPr>
        <p:spPr>
          <a:xfrm>
            <a:off x="6084168" y="192102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rgbClr val="00CCCC"/>
                </a:solidFill>
              </a:rPr>
              <a:t>Part 6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89885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2492"/>
    </mc:Choice>
    <mc:Fallback xmlns="">
      <p:transition spd="slow" advTm="824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Further Reading: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>
              <a:buNone/>
            </a:pPr>
            <a:r>
              <a:rPr lang="en-GB" sz="3100" b="1" dirty="0"/>
              <a:t>Web sources:</a:t>
            </a:r>
          </a:p>
          <a:p>
            <a:r>
              <a:rPr lang="en-GB" sz="2900" dirty="0"/>
              <a:t>CSS Backgrounds:</a:t>
            </a:r>
          </a:p>
          <a:p>
            <a:pPr lvl="1">
              <a:buNone/>
            </a:pPr>
            <a:r>
              <a:rPr lang="en-GB" sz="2900" dirty="0">
                <a:hlinkClick r:id="rId2"/>
              </a:rPr>
              <a:t>http://www.w3schools.com/cssref/pr_background-attachment.asp</a:t>
            </a:r>
            <a:endParaRPr lang="en-GB" sz="2900" dirty="0"/>
          </a:p>
          <a:p>
            <a:r>
              <a:rPr lang="en-GB" sz="2900" dirty="0"/>
              <a:t>Different types of CSS &amp; Fonts:</a:t>
            </a:r>
          </a:p>
          <a:p>
            <a:pPr lvl="1">
              <a:buNone/>
            </a:pPr>
            <a:r>
              <a:rPr lang="en-GB" sz="2900" dirty="0">
                <a:hlinkClick r:id="rId3"/>
              </a:rPr>
              <a:t>http://www.w3schools.com/css/css_howto.asp</a:t>
            </a:r>
            <a:endParaRPr lang="en-GB" sz="2900" dirty="0"/>
          </a:p>
          <a:p>
            <a:r>
              <a:rPr lang="en-GB" sz="2900" dirty="0"/>
              <a:t>Hyperlinks:</a:t>
            </a:r>
          </a:p>
          <a:p>
            <a:pPr lvl="1">
              <a:buNone/>
            </a:pPr>
            <a:r>
              <a:rPr lang="en-GB" sz="2900" dirty="0">
                <a:hlinkClick r:id="rId4"/>
              </a:rPr>
              <a:t>http://www.w3schools.com/css/css_link.asp</a:t>
            </a:r>
            <a:endParaRPr lang="en-GB" sz="2900" dirty="0"/>
          </a:p>
          <a:p>
            <a:r>
              <a:rPr lang="en-GB" sz="2900" dirty="0"/>
              <a:t>Absolutely essential you read the slides and practice creating CSS file and linking the file to HTML before next week’s lecture.</a:t>
            </a:r>
          </a:p>
          <a:p>
            <a:pPr>
              <a:buNone/>
            </a:pPr>
            <a:r>
              <a:rPr lang="en-GB" b="1" dirty="0"/>
              <a:t>Your personal homework:</a:t>
            </a:r>
          </a:p>
          <a:p>
            <a:r>
              <a:rPr lang="en-GB" dirty="0"/>
              <a:t>Read the slides and create your first HTML page at home.</a:t>
            </a:r>
          </a:p>
          <a:p>
            <a:r>
              <a:rPr lang="en-GB" dirty="0"/>
              <a:t>Open the page from your browser.</a:t>
            </a:r>
          </a:p>
          <a:p>
            <a:r>
              <a:rPr lang="en-GB" dirty="0"/>
              <a:t>If you have problems, show the work next week to your tutor</a:t>
            </a:r>
          </a:p>
        </p:txBody>
      </p:sp>
      <p:sp>
        <p:nvSpPr>
          <p:cNvPr id="4" name="Slide Number Placeholder 5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47F499-35EC-47F5-ADA8-AEB26AC70B62}" type="slidenum">
              <a:rPr kumimoji="0" lang="en-GB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58772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857"/>
    </mc:Choice>
    <mc:Fallback xmlns="">
      <p:transition spd="slow" advTm="53857"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sz="3600" dirty="0"/>
              <a:t>Are you writing valid HTML/CSS3?</a:t>
            </a:r>
          </a:p>
        </p:txBody>
      </p:sp>
      <p:sp>
        <p:nvSpPr>
          <p:cNvPr id="28675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You can check code for syntax errors online</a:t>
            </a:r>
          </a:p>
          <a:p>
            <a:pPr lvl="1"/>
            <a:r>
              <a:rPr lang="en-US" sz="3200" dirty="0">
                <a:sym typeface="Wingdings" pitchFamily="2" charset="2"/>
              </a:rPr>
              <a:t>Why?</a:t>
            </a:r>
            <a:endParaRPr lang="en-US" dirty="0">
              <a:sym typeface="Wingdings" pitchFamily="2" charset="2"/>
            </a:endParaRPr>
          </a:p>
          <a:p>
            <a:pPr lvl="2"/>
            <a:r>
              <a:rPr lang="en-US" dirty="0">
                <a:sym typeface="Wingdings" pitchFamily="2" charset="2"/>
              </a:rPr>
              <a:t>Passing the check means there would be</a:t>
            </a:r>
            <a:r>
              <a:rPr lang="en-US" sz="2400" dirty="0">
                <a:sym typeface="Wingdings" pitchFamily="2" charset="2"/>
              </a:rPr>
              <a:t> consistency </a:t>
            </a:r>
            <a:r>
              <a:rPr lang="en-US" dirty="0">
                <a:sym typeface="Wingdings" pitchFamily="2" charset="2"/>
              </a:rPr>
              <a:t>in the </a:t>
            </a:r>
            <a:r>
              <a:rPr lang="en-US" sz="2400" dirty="0">
                <a:sym typeface="Wingdings" pitchFamily="2" charset="2"/>
              </a:rPr>
              <a:t>display by different browsers.</a:t>
            </a:r>
          </a:p>
          <a:p>
            <a:pPr lvl="2">
              <a:buFont typeface="Wingdings" pitchFamily="2" charset="2"/>
              <a:buNone/>
            </a:pPr>
            <a:endParaRPr lang="en-US" dirty="0"/>
          </a:p>
          <a:p>
            <a:r>
              <a:rPr lang="en-US" dirty="0"/>
              <a:t>W3C XHTML Tool</a:t>
            </a:r>
          </a:p>
          <a:p>
            <a:pPr lvl="1"/>
            <a:r>
              <a:rPr lang="en-US" dirty="0">
                <a:hlinkClick r:id="rId3"/>
              </a:rPr>
              <a:t>http://validator.w3.org</a:t>
            </a:r>
            <a:endParaRPr lang="en-US" dirty="0"/>
          </a:p>
          <a:p>
            <a:r>
              <a:rPr lang="en-US" dirty="0"/>
              <a:t>Later stageHTML5 Tool</a:t>
            </a:r>
          </a:p>
          <a:p>
            <a:pPr lvl="1"/>
            <a:r>
              <a:rPr lang="en-US" dirty="0">
                <a:hlinkClick r:id="rId4"/>
              </a:rPr>
              <a:t>http://html5.validator.nu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47F499-35EC-47F5-ADA8-AEB26AC70B62}" type="slidenum">
              <a:rPr kumimoji="0" lang="en-GB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3554" name="Picture 2" descr="https://encrypted-tbn2.gstatic.com/images?q=tbn:ANd9GcTtb4L6g-1GsSpWmxDJJesPBNAjZLj2NxmAoHtR5m612eBbTnnhsQ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659216" y="1"/>
            <a:ext cx="1484784" cy="148478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ransition advTm="57850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F2490D-9D95-4C18-9D3A-84BF902050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234280"/>
            <a:ext cx="8229600" cy="1143000"/>
          </a:xfrm>
        </p:spPr>
        <p:txBody>
          <a:bodyPr>
            <a:noAutofit/>
          </a:bodyPr>
          <a:lstStyle/>
          <a:p>
            <a:pPr algn="ctr"/>
            <a:r>
              <a:rPr lang="en-GB" sz="3200" dirty="0"/>
              <a:t>Some fun jokes that now you will get!</a:t>
            </a:r>
          </a:p>
        </p:txBody>
      </p:sp>
      <p:pic>
        <p:nvPicPr>
          <p:cNvPr id="4" name="Picture 4" descr="https://encrypted-tbn2.gstatic.com/images?q=tbn:ANd9GcQRXr7jiZ803aVrhSi3b5IvnSjEVjQH2J0DDBbMHDRrjQiO3apU">
            <a:extLst>
              <a:ext uri="{FF2B5EF4-FFF2-40B4-BE49-F238E27FC236}">
                <a16:creationId xmlns:a16="http://schemas.microsoft.com/office/drawing/2014/main" id="{45113CA7-C102-4862-9661-F37D860FBA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/>
          <a:srcRect l="24933" t="-3031" r="25802" b="1"/>
          <a:stretch/>
        </p:blipFill>
        <p:spPr bwMode="auto">
          <a:xfrm>
            <a:off x="1259632" y="548680"/>
            <a:ext cx="1947572" cy="277025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noFill/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270FD0C-DDE4-41F5-99C3-02EB6D0959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568" y="3212976"/>
            <a:ext cx="3713995" cy="373816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357BDE9-7266-4D1A-9B01-DF61F27EE6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51526" y="1108407"/>
            <a:ext cx="4176924" cy="420913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20746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281"/>
    </mc:Choice>
    <mc:Fallback xmlns="">
      <p:transition spd="slow" advTm="652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Q&amp;A</a:t>
            </a:r>
          </a:p>
        </p:txBody>
      </p:sp>
      <p:pic>
        <p:nvPicPr>
          <p:cNvPr id="31746" name="Picture 2" descr="http://t1.gstatic.com/images?q=tbn:ANd9GcQ_vg6-JaYrD1Nc8BUtWn_mMmtK1jvF0RJO6RSvgdvEoAdwj-fwvw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00298" y="1643050"/>
            <a:ext cx="4429156" cy="4409473"/>
          </a:xfrm>
          <a:prstGeom prst="rect">
            <a:avLst/>
          </a:prstGeom>
          <a:noFill/>
        </p:spPr>
      </p:pic>
      <p:sp>
        <p:nvSpPr>
          <p:cNvPr id="5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47F499-35EC-47F5-ADA8-AEB26AC70B62}" type="slidenum">
              <a:rPr kumimoji="0" lang="en-GB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440"/>
    </mc:Choice>
    <mc:Fallback xmlns="">
      <p:transition spd="slow" advTm="3744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43815D-FE2A-4108-A813-02B636AFC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Installing Notepad++ at home</a:t>
            </a:r>
          </a:p>
        </p:txBody>
      </p:sp>
      <p:pic>
        <p:nvPicPr>
          <p:cNvPr id="4" name="New channel meeting">
            <a:hlinkClick r:id="" action="ppaction://media"/>
            <a:extLst>
              <a:ext uri="{FF2B5EF4-FFF2-40B4-BE49-F238E27FC236}">
                <a16:creationId xmlns:a16="http://schemas.microsoft.com/office/drawing/2014/main" id="{B0020A14-8B37-4D4D-9AB5-721FF54BA67B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5496" y="1268760"/>
            <a:ext cx="9035962" cy="5083174"/>
          </a:xfrm>
        </p:spPr>
      </p:pic>
    </p:spTree>
    <p:extLst>
      <p:ext uri="{BB962C8B-B14F-4D97-AF65-F5344CB8AC3E}">
        <p14:creationId xmlns:p14="http://schemas.microsoft.com/office/powerpoint/2010/main" val="1412331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0708"/>
    </mc:Choice>
    <mc:Fallback xmlns="">
      <p:transition spd="slow" advTm="2107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723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  <p:extLst>
    <p:ext uri="{E180D4A7-C9FB-4DFB-919C-405C955672EB}">
      <p14:showEvtLst xmlns:p14="http://schemas.microsoft.com/office/powerpoint/2010/main">
        <p14:playEvt time="2020" objId="4"/>
        <p14:triggerEvt type="onClick" time="2020" objId="4"/>
        <p14:stopEvt time="209342" objId="4"/>
      </p14:showEvtLst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Getting Started: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Main Structure:</a:t>
            </a: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611560" y="2276872"/>
            <a:ext cx="7924800" cy="35814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 dirty="0"/>
          </a:p>
        </p:txBody>
      </p:sp>
      <p:sp>
        <p:nvSpPr>
          <p:cNvPr id="7" name="Rectangle 4"/>
          <p:cNvSpPr txBox="1">
            <a:spLocks noChangeArrowheads="1"/>
          </p:cNvSpPr>
          <p:nvPr/>
        </p:nvSpPr>
        <p:spPr>
          <a:xfrm>
            <a:off x="755576" y="2492896"/>
            <a:ext cx="7772400" cy="3124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85E2A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&lt;!doctype html&gt;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85E2A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	&lt;html &gt;</a:t>
            </a:r>
            <a:endParaRPr kumimoji="0" lang="en-US" sz="1800" i="1" u="none" strike="noStrike" kern="1200" cap="none" spc="0" normalizeH="0" baseline="0" noProof="0" dirty="0">
              <a:ln>
                <a:noFill/>
              </a:ln>
              <a:solidFill>
                <a:srgbClr val="485E2A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  <a:p>
            <a:pPr marL="342900" indent="-342900">
              <a:spcBef>
                <a:spcPct val="20000"/>
              </a:spcBef>
            </a:pPr>
            <a:r>
              <a:rPr lang="en-US" b="1" dirty="0">
                <a:solidFill>
                  <a:srgbClr val="485E2A"/>
                </a:solidFill>
                <a:latin typeface="Times New Roman" pitchFamily="18" charset="0"/>
              </a:rPr>
              <a:t>		&lt;Head&gt;</a:t>
            </a:r>
            <a:r>
              <a:rPr lang="en-US" dirty="0">
                <a:solidFill>
                  <a:srgbClr val="485E2A"/>
                </a:solidFill>
                <a:latin typeface="Times New Roman" pitchFamily="18" charset="0"/>
              </a:rPr>
              <a:t>………</a:t>
            </a:r>
            <a:r>
              <a:rPr lang="en-US" i="1" dirty="0">
                <a:solidFill>
                  <a:srgbClr val="485E2A"/>
                </a:solidFill>
                <a:latin typeface="Times New Roman" pitchFamily="18" charset="0"/>
              </a:rPr>
              <a:t> </a:t>
            </a:r>
            <a:r>
              <a:rPr lang="en-US" b="1" dirty="0">
                <a:solidFill>
                  <a:srgbClr val="485E2A"/>
                </a:solidFill>
                <a:latin typeface="Times New Roman" pitchFamily="18" charset="0"/>
              </a:rPr>
              <a:t>&lt;/Head&gt; </a:t>
            </a:r>
            <a:endParaRPr lang="en-GB" dirty="0"/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sz="1800" b="1" u="none" strike="noStrike" kern="1200" cap="none" spc="0" normalizeH="0" baseline="0" noProof="0" dirty="0">
                <a:ln>
                  <a:noFill/>
                </a:ln>
                <a:solidFill>
                  <a:srgbClr val="485E2A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	</a:t>
            </a:r>
            <a:br>
              <a:rPr kumimoji="0" lang="en-US" sz="1800" b="1" u="none" strike="noStrike" kern="1200" cap="none" spc="0" normalizeH="0" baseline="0" noProof="0" dirty="0">
                <a:ln>
                  <a:noFill/>
                </a:ln>
                <a:solidFill>
                  <a:srgbClr val="485E2A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</a:br>
            <a:r>
              <a:rPr kumimoji="0" lang="en-US" sz="1800" b="1" u="none" strike="noStrike" kern="1200" cap="none" spc="0" normalizeH="0" baseline="0" noProof="0" dirty="0">
                <a:ln>
                  <a:noFill/>
                </a:ln>
                <a:solidFill>
                  <a:srgbClr val="485E2A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&lt;Body&gt;</a:t>
            </a:r>
            <a:br>
              <a:rPr kumimoji="0" lang="en-US" sz="1800" b="1" u="none" strike="noStrike" kern="1200" cap="none" spc="0" normalizeH="0" baseline="0" noProof="0" dirty="0">
                <a:ln>
                  <a:noFill/>
                </a:ln>
                <a:solidFill>
                  <a:srgbClr val="485E2A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</a:br>
            <a:r>
              <a:rPr kumimoji="0" lang="en-US" sz="1800" b="1" u="none" strike="noStrike" kern="1200" cap="none" spc="0" normalizeH="0" baseline="0" noProof="0" dirty="0">
                <a:ln>
                  <a:noFill/>
                </a:ln>
                <a:solidFill>
                  <a:srgbClr val="485E2A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	</a:t>
            </a:r>
            <a:r>
              <a:rPr lang="en-US" i="1" dirty="0">
                <a:solidFill>
                  <a:srgbClr val="485E2A"/>
                </a:solidFill>
                <a:latin typeface="Times New Roman" pitchFamily="18" charset="0"/>
              </a:rPr>
              <a:t>……</a:t>
            </a:r>
            <a:br>
              <a:rPr kumimoji="0" lang="en-US" sz="1800" i="1" u="none" strike="noStrike" kern="1200" cap="none" spc="0" normalizeH="0" baseline="0" noProof="0" dirty="0">
                <a:ln>
                  <a:noFill/>
                </a:ln>
                <a:solidFill>
                  <a:srgbClr val="485E2A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</a:br>
            <a:r>
              <a:rPr kumimoji="0" lang="en-US" sz="1800" i="1" u="none" strike="noStrike" kern="1200" cap="none" spc="0" normalizeH="0" baseline="0" noProof="0" dirty="0">
                <a:ln>
                  <a:noFill/>
                </a:ln>
                <a:solidFill>
                  <a:srgbClr val="485E2A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	……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85E2A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	&lt;/Body&gt;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85E2A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	&lt;/html&gt; </a:t>
            </a:r>
            <a:endParaRPr kumimoji="0" lang="en-US" sz="1800" i="0" u="none" strike="noStrike" kern="1200" cap="none" spc="0" normalizeH="0" baseline="0" noProof="0" dirty="0">
              <a:ln>
                <a:noFill/>
              </a:ln>
              <a:solidFill>
                <a:srgbClr val="485E2A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0" name="Line Callout 2 9"/>
          <p:cNvSpPr/>
          <p:nvPr/>
        </p:nvSpPr>
        <p:spPr>
          <a:xfrm>
            <a:off x="3635896" y="2708920"/>
            <a:ext cx="3168352" cy="288032"/>
          </a:xfrm>
          <a:prstGeom prst="borderCallout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rgbClr val="485E2A"/>
                </a:solidFill>
                <a:latin typeface="Times New Roman" pitchFamily="18" charset="0"/>
              </a:rPr>
              <a:t>HTML opening tag</a:t>
            </a:r>
            <a:endParaRPr lang="en-GB" dirty="0"/>
          </a:p>
        </p:txBody>
      </p:sp>
      <p:sp>
        <p:nvSpPr>
          <p:cNvPr id="12" name="Line Callout 2 11"/>
          <p:cNvSpPr/>
          <p:nvPr/>
        </p:nvSpPr>
        <p:spPr>
          <a:xfrm>
            <a:off x="4067944" y="2348880"/>
            <a:ext cx="3168352" cy="288032"/>
          </a:xfrm>
          <a:prstGeom prst="borderCallout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rgbClr val="485E2A"/>
                </a:solidFill>
                <a:latin typeface="Times New Roman" pitchFamily="18" charset="0"/>
              </a:rPr>
              <a:t>HTML5 declaration  </a:t>
            </a:r>
            <a:endParaRPr lang="en-GB" dirty="0"/>
          </a:p>
        </p:txBody>
      </p:sp>
      <p:sp>
        <p:nvSpPr>
          <p:cNvPr id="13" name="Line Callout 2 12"/>
          <p:cNvSpPr/>
          <p:nvPr/>
        </p:nvSpPr>
        <p:spPr>
          <a:xfrm>
            <a:off x="5724128" y="3140968"/>
            <a:ext cx="3168352" cy="288032"/>
          </a:xfrm>
          <a:prstGeom prst="borderCallout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rgbClr val="485E2A"/>
                </a:solidFill>
                <a:latin typeface="Times New Roman" pitchFamily="18" charset="0"/>
              </a:rPr>
              <a:t>Heading info goes here</a:t>
            </a:r>
            <a:endParaRPr lang="en-GB" dirty="0"/>
          </a:p>
        </p:txBody>
      </p:sp>
      <p:sp>
        <p:nvSpPr>
          <p:cNvPr id="14" name="Line Callout 2 13"/>
          <p:cNvSpPr/>
          <p:nvPr/>
        </p:nvSpPr>
        <p:spPr>
          <a:xfrm>
            <a:off x="4139952" y="4077072"/>
            <a:ext cx="3168352" cy="288032"/>
          </a:xfrm>
          <a:prstGeom prst="borderCallout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rgbClr val="485E2A"/>
                </a:solidFill>
                <a:latin typeface="Times New Roman" pitchFamily="18" charset="0"/>
              </a:rPr>
              <a:t>Body info goes here</a:t>
            </a:r>
            <a:endParaRPr lang="en-GB" dirty="0"/>
          </a:p>
        </p:txBody>
      </p:sp>
      <p:sp>
        <p:nvSpPr>
          <p:cNvPr id="15" name="Line Callout 2 14"/>
          <p:cNvSpPr/>
          <p:nvPr/>
        </p:nvSpPr>
        <p:spPr>
          <a:xfrm>
            <a:off x="3635896" y="4869160"/>
            <a:ext cx="3168352" cy="288032"/>
          </a:xfrm>
          <a:prstGeom prst="borderCallout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rgbClr val="485E2A"/>
                </a:solidFill>
                <a:latin typeface="Times New Roman" pitchFamily="18" charset="0"/>
              </a:rPr>
              <a:t>HTML closing tag</a:t>
            </a:r>
            <a:endParaRPr lang="en-GB" dirty="0"/>
          </a:p>
        </p:txBody>
      </p:sp>
      <p:sp>
        <p:nvSpPr>
          <p:cNvPr id="1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47F499-35EC-47F5-ADA8-AEB26AC70B62}" type="slidenum">
              <a:rPr kumimoji="0" lang="en-GB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7" name="Picture 2" descr="https://encrypted-tbn2.gstatic.com/images?q=tbn:ANd9GcQIXJXLldU5VRhveV0UPRtFLCchIU3WTi2VI1WFJw7xGear92gLO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995036" y="187000"/>
            <a:ext cx="1969452" cy="180184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4914"/>
    </mc:Choice>
    <mc:Fallback xmlns="">
      <p:transition spd="slow" advTm="1349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000"/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000"/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2000"/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2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2000"/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20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10" grpId="0" build="allAtOnce" animBg="1"/>
      <p:bldP spid="12" grpId="0" build="allAtOnce" animBg="1"/>
      <p:bldP spid="13" grpId="0" build="allAtOnce" animBg="1"/>
      <p:bldP spid="14" grpId="0" build="allAtOnce" animBg="1"/>
      <p:bldP spid="15" grpId="0" build="allAtOnce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Getting Started: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Overview:</a:t>
            </a: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611560" y="2276872"/>
            <a:ext cx="7924800" cy="35814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 dirty="0"/>
          </a:p>
        </p:txBody>
      </p:sp>
      <p:sp>
        <p:nvSpPr>
          <p:cNvPr id="7" name="Rectangle 4"/>
          <p:cNvSpPr txBox="1">
            <a:spLocks noChangeArrowheads="1"/>
          </p:cNvSpPr>
          <p:nvPr/>
        </p:nvSpPr>
        <p:spPr>
          <a:xfrm>
            <a:off x="755576" y="2492896"/>
            <a:ext cx="7772400" cy="3124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 b="1" dirty="0">
                <a:latin typeface="Times New Roman" pitchFamily="18" charset="0"/>
              </a:rPr>
              <a:t>&lt;!doctype html&gt;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 b="1" dirty="0">
                <a:latin typeface="Times New Roman" pitchFamily="18" charset="0"/>
              </a:rPr>
              <a:t>&lt;html  lang="en"&gt;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 b="1" dirty="0">
                <a:latin typeface="Times New Roman" pitchFamily="18" charset="0"/>
              </a:rPr>
              <a:t>	&lt;head&gt;</a:t>
            </a:r>
            <a:br>
              <a:rPr lang="en-US" b="1" dirty="0">
                <a:latin typeface="Times New Roman" pitchFamily="18" charset="0"/>
              </a:rPr>
            </a:br>
            <a:r>
              <a:rPr lang="en-US" b="1" dirty="0">
                <a:latin typeface="Times New Roman" pitchFamily="18" charset="0"/>
              </a:rPr>
              <a:t> 		&lt;Title&gt;</a:t>
            </a:r>
            <a:r>
              <a:rPr lang="en-US" dirty="0">
                <a:latin typeface="Times New Roman" pitchFamily="18" charset="0"/>
              </a:rPr>
              <a:t>My First Test Page</a:t>
            </a:r>
            <a:r>
              <a:rPr lang="en-US" b="1" dirty="0">
                <a:latin typeface="Times New Roman" pitchFamily="18" charset="0"/>
              </a:rPr>
              <a:t>&lt;/Title&gt;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 b="1" dirty="0">
                <a:latin typeface="Times New Roman" pitchFamily="18" charset="0"/>
              </a:rPr>
              <a:t>	&lt;/head&gt;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 b="1" dirty="0">
                <a:latin typeface="Times New Roman" pitchFamily="18" charset="0"/>
              </a:rPr>
              <a:t>     	&lt;body&gt;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 b="1" i="1" dirty="0">
                <a:latin typeface="Times New Roman" pitchFamily="18" charset="0"/>
              </a:rPr>
              <a:t>		</a:t>
            </a:r>
            <a:r>
              <a:rPr lang="en-US" dirty="0">
                <a:latin typeface="Times New Roman" pitchFamily="18" charset="0"/>
              </a:rPr>
              <a:t>Welcome to our very first page in HTML</a:t>
            </a:r>
            <a:br>
              <a:rPr lang="en-US" dirty="0">
                <a:latin typeface="Times New Roman" pitchFamily="18" charset="0"/>
              </a:rPr>
            </a:br>
            <a:r>
              <a:rPr lang="en-US" b="1" i="1" dirty="0">
                <a:latin typeface="Times New Roman" pitchFamily="18" charset="0"/>
              </a:rPr>
              <a:t>	</a:t>
            </a:r>
            <a:r>
              <a:rPr lang="en-US" b="1" dirty="0">
                <a:latin typeface="Times New Roman" pitchFamily="18" charset="0"/>
              </a:rPr>
              <a:t>&lt;/body&gt;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 b="1" dirty="0">
                <a:latin typeface="Times New Roman" pitchFamily="18" charset="0"/>
              </a:rPr>
              <a:t>&lt;/html&gt;</a:t>
            </a:r>
            <a:endParaRPr kumimoji="0" lang="en-US" sz="1800" i="0" u="none" strike="noStrike" kern="1200" cap="none" spc="0" normalizeH="0" baseline="0" noProof="0" dirty="0">
              <a:ln>
                <a:noFill/>
              </a:ln>
              <a:solidFill>
                <a:srgbClr val="485E2A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47F499-35EC-47F5-ADA8-AEB26AC70B62}" type="slidenum">
              <a:rPr kumimoji="0" lang="en-GB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7" name="Line Callout 2 16"/>
          <p:cNvSpPr/>
          <p:nvPr/>
        </p:nvSpPr>
        <p:spPr>
          <a:xfrm>
            <a:off x="4788024" y="2564904"/>
            <a:ext cx="4176464" cy="288032"/>
          </a:xfrm>
          <a:prstGeom prst="borderCallout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rgbClr val="485E2A"/>
                </a:solidFill>
                <a:latin typeface="Times New Roman" pitchFamily="18" charset="0"/>
              </a:rPr>
              <a:t>HTML declaration the page is in English.</a:t>
            </a:r>
            <a:endParaRPr lang="en-GB" dirty="0"/>
          </a:p>
        </p:txBody>
      </p:sp>
      <p:pic>
        <p:nvPicPr>
          <p:cNvPr id="19" name="Picture 2" descr="https://encrypted-tbn2.gstatic.com/images?q=tbn:ANd9GcQIXJXLldU5VRhveV0UPRtFLCchIU3WTi2VI1WFJw7xGear92gLO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995036" y="187000"/>
            <a:ext cx="1969452" cy="180184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0668"/>
    </mc:Choice>
    <mc:Fallback xmlns="">
      <p:transition spd="slow" advTm="706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000"/>
                                        <p:tgtEl>
                                          <p:spTgt spid="1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0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17" grpId="0" build="allAtOnce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Getting Started: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Copy code into Notepad and Save document as HTML.</a:t>
            </a:r>
          </a:p>
        </p:txBody>
      </p:sp>
      <p:sp>
        <p:nvSpPr>
          <p:cNvPr id="9" name="Line Callout 2 8"/>
          <p:cNvSpPr/>
          <p:nvPr/>
        </p:nvSpPr>
        <p:spPr>
          <a:xfrm>
            <a:off x="5652120" y="5661248"/>
            <a:ext cx="3168352" cy="288032"/>
          </a:xfrm>
          <a:prstGeom prst="borderCallout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rgbClr val="000000"/>
                </a:solidFill>
              </a:rPr>
              <a:t>Make sure you select “All files”.</a:t>
            </a:r>
          </a:p>
        </p:txBody>
      </p:sp>
      <p:sp>
        <p:nvSpPr>
          <p:cNvPr id="10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47F499-35EC-47F5-ADA8-AEB26AC70B62}" type="slidenum">
              <a:rPr kumimoji="0" lang="en-GB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48899F-2CA2-44E7-89CF-73A103A1AD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t="10472" r="42125" b="67617"/>
          <a:stretch/>
        </p:blipFill>
        <p:spPr>
          <a:xfrm>
            <a:off x="179512" y="3597304"/>
            <a:ext cx="7558324" cy="1788515"/>
          </a:xfrm>
          <a:prstGeom prst="rect">
            <a:avLst/>
          </a:prstGeom>
        </p:spPr>
      </p:pic>
      <p:pic>
        <p:nvPicPr>
          <p:cNvPr id="1843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489328" y="-437838"/>
            <a:ext cx="6154638" cy="36039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212"/>
    </mc:Choice>
    <mc:Fallback xmlns="">
      <p:transition spd="slow" advTm="342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8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allAtOnce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|0.7|5.1|15|3.5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3.9|11.4|1.3|2.9|1.6|4.5|1|39.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19.7|19.3|10.4|19|4.8|10.6|12.4|2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1|38.9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6|32.4|38.8|30.2|6.3|29.9|10.1|12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7.2|25.8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3|18.1|25.9|20.1|30|19.9|48.1|14.9|32.1|29.6|1.6|32.7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9.8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9.9|4.5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9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9|8|1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|3.5|7.7|2.5|6.3|2.7|7.5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5|33.6|10.3|17.8|15.9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|5.5|10.5|20.5|22.6|6.2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5.2|15.5|11.6|32.5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2.3|1.4|5.2|4.9|2.8|7.8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9|24.4|19.9|17.2|27.4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7|1.2|2.4|26.4|3.9|21.2|6.3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8|1.3|18.9|8.6|37.4|1.5|24.8|16.2|18.1|9.7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2.3|3.8|29|13.9|9.8|25.4|1|4.4|2.7|6.9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2|16.9|5|9.9|18.4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2.1|1|28.3|35.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1|43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7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.5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1|50.9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3.8|31.7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7|25.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2|13.9|16.2|3.8|5.3|11.3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.7|16|1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|2.5|33.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0.8|12.8|11.9|18.2|1.9|14.5|23.4|3.5|2.7|3.2|4.6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|1.5|24.7|25.3|5|1.1|5.9|2.5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.9|16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5|1.2|11.8|3.6|9.5|4.3|12.4|3.9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6.2"/>
</p:tagLst>
</file>

<file path=ppt/theme/theme1.xml><?xml version="1.0" encoding="utf-8"?>
<a:theme xmlns:a="http://schemas.openxmlformats.org/drawingml/2006/main" name="ACE Powerpoint template">
  <a:themeElements>
    <a:clrScheme name="CITE">
      <a:dk1>
        <a:srgbClr val="33471C"/>
      </a:dk1>
      <a:lt1>
        <a:srgbClr val="FFFFFF"/>
      </a:lt1>
      <a:dk2>
        <a:srgbClr val="BDCC2A"/>
      </a:dk2>
      <a:lt2>
        <a:srgbClr val="FFFFFF"/>
      </a:lt2>
      <a:accent1>
        <a:srgbClr val="CDDE54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5058"/>
      </a:hlink>
      <a:folHlink>
        <a:srgbClr val="005058"/>
      </a:folHlink>
    </a:clrScheme>
    <a:fontScheme name="UE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ACE Powerpoint template">
  <a:themeElements>
    <a:clrScheme name="CITE">
      <a:dk1>
        <a:srgbClr val="33471C"/>
      </a:dk1>
      <a:lt1>
        <a:srgbClr val="FFFFFF"/>
      </a:lt1>
      <a:dk2>
        <a:srgbClr val="BDCC2A"/>
      </a:dk2>
      <a:lt2>
        <a:srgbClr val="FFFFFF"/>
      </a:lt2>
      <a:accent1>
        <a:srgbClr val="CDDE54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5058"/>
      </a:hlink>
      <a:folHlink>
        <a:srgbClr val="005058"/>
      </a:folHlink>
    </a:clrScheme>
    <a:fontScheme name="UE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ACE Powerpoint template</Template>
  <TotalTime>2935</TotalTime>
  <Words>2861</Words>
  <Application>Microsoft Office PowerPoint</Application>
  <PresentationFormat>On-screen Show (4:3)</PresentationFormat>
  <Paragraphs>435</Paragraphs>
  <Slides>57</Slides>
  <Notes>6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57</vt:i4>
      </vt:variant>
    </vt:vector>
  </HeadingPairs>
  <TitlesOfParts>
    <vt:vector size="66" baseType="lpstr">
      <vt:lpstr>Arial</vt:lpstr>
      <vt:lpstr>Calibri</vt:lpstr>
      <vt:lpstr>Founders Grotesk Cond Bold</vt:lpstr>
      <vt:lpstr>Georgia</vt:lpstr>
      <vt:lpstr>Times New Roman</vt:lpstr>
      <vt:lpstr>Wingdings</vt:lpstr>
      <vt:lpstr>Wingdings 2</vt:lpstr>
      <vt:lpstr>ACE Powerpoint template</vt:lpstr>
      <vt:lpstr>1_ACE Powerpoint template</vt:lpstr>
      <vt:lpstr>PowerPoint Presentation</vt:lpstr>
      <vt:lpstr>Lecture Content:</vt:lpstr>
      <vt:lpstr>Lecture content</vt:lpstr>
      <vt:lpstr>What is HTML?</vt:lpstr>
      <vt:lpstr>Getting Started:</vt:lpstr>
      <vt:lpstr>Installing Notepad++ at home</vt:lpstr>
      <vt:lpstr>Getting Started:</vt:lpstr>
      <vt:lpstr>Getting Started:</vt:lpstr>
      <vt:lpstr>Getting Started:</vt:lpstr>
      <vt:lpstr>Getting Started:</vt:lpstr>
      <vt:lpstr>End of Part 1</vt:lpstr>
      <vt:lpstr>HTML Tags:</vt:lpstr>
      <vt:lpstr>HTML Tags:</vt:lpstr>
      <vt:lpstr>Overview of HTML Tags:</vt:lpstr>
      <vt:lpstr>Overview of HTML Tags:</vt:lpstr>
      <vt:lpstr>Overview of HTML Tags:</vt:lpstr>
      <vt:lpstr>Overview of HTML</vt:lpstr>
      <vt:lpstr>Overview of HTML Tags:</vt:lpstr>
      <vt:lpstr>PowerPoint Presentation</vt:lpstr>
      <vt:lpstr>Overview of HTML Tags:</vt:lpstr>
      <vt:lpstr>PowerPoint Presentation</vt:lpstr>
      <vt:lpstr>End of Part 2</vt:lpstr>
      <vt:lpstr>Overview of HTML Tags:</vt:lpstr>
      <vt:lpstr>Overview of HTML Tags:</vt:lpstr>
      <vt:lpstr>PowerPoint Presentation</vt:lpstr>
      <vt:lpstr>PowerPoint Presentation</vt:lpstr>
      <vt:lpstr>PowerPoint Presentation</vt:lpstr>
      <vt:lpstr>End of Part 3</vt:lpstr>
      <vt:lpstr>Section 2:</vt:lpstr>
      <vt:lpstr>What is CSS?</vt:lpstr>
      <vt:lpstr>What is CSS?</vt:lpstr>
      <vt:lpstr>Advantages of CSS</vt:lpstr>
      <vt:lpstr>Review of CSS Codes:</vt:lpstr>
      <vt:lpstr>Review of CSS codes:</vt:lpstr>
      <vt:lpstr>Review of CSS Codes</vt:lpstr>
      <vt:lpstr>More Review of CSS Code</vt:lpstr>
      <vt:lpstr>More Review of CSS Code</vt:lpstr>
      <vt:lpstr>Review of CSS Code</vt:lpstr>
      <vt:lpstr>Review of CSS Code</vt:lpstr>
      <vt:lpstr>Review of CSS codes:</vt:lpstr>
      <vt:lpstr>End of Part 4</vt:lpstr>
      <vt:lpstr>How to use CSS and HTML?</vt:lpstr>
      <vt:lpstr>How to use CSS and HTML?</vt:lpstr>
      <vt:lpstr>How to link HTML to CSS?</vt:lpstr>
      <vt:lpstr>How to link HTML to CSS?</vt:lpstr>
      <vt:lpstr>Implementing the design:</vt:lpstr>
      <vt:lpstr>Creating CSS file</vt:lpstr>
      <vt:lpstr>PowerPoint Presentation</vt:lpstr>
      <vt:lpstr>PowerPoint Presentation</vt:lpstr>
      <vt:lpstr>Adding Comments to an HTML page</vt:lpstr>
      <vt:lpstr>Adding comments to an CSS page</vt:lpstr>
      <vt:lpstr>End of Part 5</vt:lpstr>
      <vt:lpstr>Lab Task and submission</vt:lpstr>
      <vt:lpstr>Further Reading:</vt:lpstr>
      <vt:lpstr>Are you writing valid HTML/CSS3?</vt:lpstr>
      <vt:lpstr>Some fun jokes that now you will get!</vt:lpstr>
      <vt:lpstr>Q&amp;A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Md Towhedur RAHMAN</cp:lastModifiedBy>
  <cp:revision>111</cp:revision>
  <dcterms:created xsi:type="dcterms:W3CDTF">2012-09-17T12:40:35Z</dcterms:created>
  <dcterms:modified xsi:type="dcterms:W3CDTF">2022-02-09T10:34:53Z</dcterms:modified>
</cp:coreProperties>
</file>